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317" r:id="rId3"/>
    <p:sldId id="257" r:id="rId4"/>
    <p:sldId id="258"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313" r:id="rId27"/>
    <p:sldId id="281" r:id="rId28"/>
    <p:sldId id="314" r:id="rId29"/>
    <p:sldId id="282" r:id="rId30"/>
    <p:sldId id="315" r:id="rId31"/>
    <p:sldId id="283" r:id="rId32"/>
    <p:sldId id="284" r:id="rId33"/>
    <p:sldId id="285" r:id="rId34"/>
    <p:sldId id="286" r:id="rId35"/>
    <p:sldId id="288" r:id="rId36"/>
    <p:sldId id="287"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6" r:id="rId60"/>
    <p:sldId id="311" r:id="rId61"/>
    <p:sldId id="312" r:id="rId62"/>
  </p:sldIdLst>
  <p:sldSz cx="12192000" cy="6858000"/>
  <p:notesSz cx="7772400" cy="100584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704"/>
  </p:normalViewPr>
  <p:slideViewPr>
    <p:cSldViewPr snapToGrid="0" snapToObjects="1">
      <p:cViewPr varScale="1">
        <p:scale>
          <a:sx n="85" d="100"/>
          <a:sy n="85" d="100"/>
        </p:scale>
        <p:origin x="9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F04496-0052-8048-BAA7-D256D5F91A6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A1962B13-AD2C-EB49-8943-5C4E8AD351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E98C252A-89D5-3E47-B188-88B0158C2375}"/>
              </a:ext>
            </a:extLst>
          </p:cNvPr>
          <p:cNvSpPr>
            <a:spLocks noGrp="1"/>
          </p:cNvSpPr>
          <p:nvPr>
            <p:ph type="dt" sz="half" idx="10"/>
          </p:nvPr>
        </p:nvSpPr>
        <p:spPr/>
        <p:txBody>
          <a:bodyPr/>
          <a:lstStyle/>
          <a:p>
            <a:fld id="{9734802E-D599-EB4F-8EBA-992C9EEDD7B2}" type="datetimeFigureOut">
              <a:rPr lang="es-MX" smtClean="0"/>
              <a:t>21/01/20</a:t>
            </a:fld>
            <a:endParaRPr lang="es-MX"/>
          </a:p>
        </p:txBody>
      </p:sp>
      <p:sp>
        <p:nvSpPr>
          <p:cNvPr id="5" name="Marcador de pie de página 4">
            <a:extLst>
              <a:ext uri="{FF2B5EF4-FFF2-40B4-BE49-F238E27FC236}">
                <a16:creationId xmlns:a16="http://schemas.microsoft.com/office/drawing/2014/main" id="{4E91E5E1-EFA3-6640-A5E0-58A38863703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E0F6ED1-5D88-844A-B8A5-14441414B998}"/>
              </a:ext>
            </a:extLst>
          </p:cNvPr>
          <p:cNvSpPr>
            <a:spLocks noGrp="1"/>
          </p:cNvSpPr>
          <p:nvPr>
            <p:ph type="sldNum" sz="quarter" idx="12"/>
          </p:nvPr>
        </p:nvSpPr>
        <p:spPr/>
        <p:txBody>
          <a:bodyPr/>
          <a:lstStyle/>
          <a:p>
            <a:fld id="{AE8E1712-A547-3745-908A-66A83F3B9078}" type="slidenum">
              <a:rPr lang="es-MX" smtClean="0"/>
              <a:t>‹Nº›</a:t>
            </a:fld>
            <a:endParaRPr lang="es-MX"/>
          </a:p>
        </p:txBody>
      </p:sp>
    </p:spTree>
    <p:extLst>
      <p:ext uri="{BB962C8B-B14F-4D97-AF65-F5344CB8AC3E}">
        <p14:creationId xmlns:p14="http://schemas.microsoft.com/office/powerpoint/2010/main" val="39169797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tIns="0" rIns="0" bIns="0" anchor="ctr"/>
          <a:lstStyle/>
          <a:p>
            <a:pPr algn="ctr"/>
            <a:endParaRPr lang="es-MX"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tIns="0" rIns="0" bIns="0" anchor="ctr"/>
          <a:lstStyle/>
          <a:p>
            <a:pPr algn="ctr"/>
            <a:endParaRPr lang="es-MX"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tIns="0" rIns="0" bIns="0" anchor="ctr"/>
          <a:lstStyle/>
          <a:p>
            <a:pPr algn="ctr"/>
            <a:endParaRPr lang="es-MX"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57"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58"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73"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74" name="PlaceHolder 5"/>
          <p:cNvSpPr>
            <a:spLocks noGrp="1"/>
          </p:cNvSpPr>
          <p:nvPr>
            <p:ph type="body"/>
          </p:nvPr>
        </p:nvSpPr>
        <p:spPr>
          <a:xfrm>
            <a:off x="6226200" y="409824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79" name="PlaceHolder 5"/>
          <p:cNvSpPr>
            <a:spLocks noGrp="1"/>
          </p:cNvSpPr>
          <p:nvPr>
            <p:ph type="body"/>
          </p:nvPr>
        </p:nvSpPr>
        <p:spPr>
          <a:xfrm>
            <a:off x="838080" y="409824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81" name="PlaceHolder 7"/>
          <p:cNvSpPr>
            <a:spLocks noGrp="1"/>
          </p:cNvSpPr>
          <p:nvPr>
            <p:ph type="body"/>
          </p:nvPr>
        </p:nvSpPr>
        <p:spPr>
          <a:xfrm>
            <a:off x="7949160" y="409824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tIns="0" rIns="0" bIns="0" anchor="ctr"/>
          <a:lstStyle/>
          <a:p>
            <a:pPr algn="ctr"/>
            <a:endParaRPr lang="es-MX"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anchor="b"/>
          <a:lstStyle/>
          <a:p>
            <a:pPr algn="ctr">
              <a:lnSpc>
                <a:spcPct val="90000"/>
              </a:lnSpc>
            </a:pPr>
            <a:r>
              <a:rPr lang="es-MX" sz="6000" b="0" strike="noStrike" spc="-1">
                <a:solidFill>
                  <a:srgbClr val="000000"/>
                </a:solidFill>
                <a:latin typeface="Calibri Light"/>
              </a:rPr>
              <a:t>Haga clic para modificar el estilo de título del patrón</a:t>
            </a:r>
            <a:endParaRPr lang="es-MX" sz="6000" b="0" strike="noStrike" spc="-1">
              <a:solidFill>
                <a:srgbClr val="000000"/>
              </a:solidFill>
              <a:latin typeface="Calibri"/>
            </a:endParaRPr>
          </a:p>
        </p:txBody>
      </p:sp>
      <p:sp>
        <p:nvSpPr>
          <p:cNvPr id="6" name="PlaceHolder 2"/>
          <p:cNvSpPr>
            <a:spLocks noGrp="1"/>
          </p:cNvSpPr>
          <p:nvPr>
            <p:ph type="dt"/>
          </p:nvPr>
        </p:nvSpPr>
        <p:spPr>
          <a:xfrm>
            <a:off x="838080" y="6356520"/>
            <a:ext cx="2742840" cy="364680"/>
          </a:xfrm>
          <a:prstGeom prst="rect">
            <a:avLst/>
          </a:prstGeom>
        </p:spPr>
        <p:txBody>
          <a:bodyPr anchor="ctr"/>
          <a:lstStyle/>
          <a:p>
            <a:pPr>
              <a:lnSpc>
                <a:spcPct val="100000"/>
              </a:lnSpc>
            </a:pPr>
            <a:fld id="{EE3BC0FB-D905-4D4D-AD7C-70AD310CF99F}" type="datetime">
              <a:rPr lang="es-MX" sz="1200" b="0" strike="noStrike" spc="-1">
                <a:solidFill>
                  <a:srgbClr val="8B8B8B"/>
                </a:solidFill>
                <a:latin typeface="Calibri"/>
              </a:rPr>
              <a:t>21/01/20</a:t>
            </a:fld>
            <a:endParaRPr lang="es-MX" sz="1200" b="0" strike="noStrike" spc="-1">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lstStyle/>
          <a:p>
            <a:endParaRPr lang="es-MX" sz="2400" b="0" strike="noStrike" spc="-1">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lstStyle/>
          <a:p>
            <a:pPr algn="r">
              <a:lnSpc>
                <a:spcPct val="100000"/>
              </a:lnSpc>
            </a:pPr>
            <a:fld id="{12E87829-A4A3-432C-8C8B-645DBA8D7BD9}" type="slidenum">
              <a:rPr lang="es-MX" sz="1200" b="0" strike="noStrike" spc="-1">
                <a:solidFill>
                  <a:srgbClr val="8B8B8B"/>
                </a:solidFill>
                <a:latin typeface="Calibri"/>
              </a:rPr>
              <a:t>‹Nº›</a:t>
            </a:fld>
            <a:endParaRPr lang="es-MX"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MX" sz="2800" b="0" strike="noStrike" spc="-1">
                <a:solidFill>
                  <a:srgbClr val="000000"/>
                </a:solidFill>
                <a:latin typeface="Calibri"/>
              </a:rPr>
              <a:t>Pulse para editar el formato de esquema del texto</a:t>
            </a:r>
          </a:p>
          <a:p>
            <a:pPr marL="864000" lvl="1" indent="-324000">
              <a:spcBef>
                <a:spcPts val="1134"/>
              </a:spcBef>
              <a:buClr>
                <a:srgbClr val="000000"/>
              </a:buClr>
              <a:buSzPct val="75000"/>
              <a:buFont typeface="Symbol" charset="2"/>
              <a:buChar char=""/>
            </a:pPr>
            <a:r>
              <a:rPr lang="es-MX" sz="2000" b="0" strike="noStrike" spc="-1">
                <a:solidFill>
                  <a:srgbClr val="000000"/>
                </a:solidFill>
                <a:latin typeface="Calibri"/>
              </a:rPr>
              <a:t>Segundo nivel del esquema</a:t>
            </a:r>
          </a:p>
          <a:p>
            <a:pPr marL="1296000" lvl="2" indent="-288000">
              <a:spcBef>
                <a:spcPts val="850"/>
              </a:spcBef>
              <a:buClr>
                <a:srgbClr val="000000"/>
              </a:buClr>
              <a:buSzPct val="45000"/>
              <a:buFont typeface="Wingdings" charset="2"/>
              <a:buChar char=""/>
            </a:pPr>
            <a:r>
              <a:rPr lang="es-MX" sz="1800" b="0" strike="noStrike" spc="-1">
                <a:solidFill>
                  <a:srgbClr val="000000"/>
                </a:solidFill>
                <a:latin typeface="Calibri"/>
              </a:rPr>
              <a:t>Tercer nivel del esquema</a:t>
            </a:r>
          </a:p>
          <a:p>
            <a:pPr marL="1728000" lvl="3" indent="-216000">
              <a:spcBef>
                <a:spcPts val="567"/>
              </a:spcBef>
              <a:buClr>
                <a:srgbClr val="000000"/>
              </a:buClr>
              <a:buSzPct val="75000"/>
              <a:buFont typeface="Symbol" charset="2"/>
              <a:buChar char=""/>
            </a:pPr>
            <a:r>
              <a:rPr lang="es-MX" sz="1800" b="0" strike="noStrike" spc="-1">
                <a:solidFill>
                  <a:srgbClr val="000000"/>
                </a:solidFill>
                <a:latin typeface="Calibri"/>
              </a:rPr>
              <a:t>Cuarto nivel del esquema</a:t>
            </a:r>
          </a:p>
          <a:p>
            <a:pPr marL="2160000" lvl="4" indent="-216000">
              <a:spcBef>
                <a:spcPts val="283"/>
              </a:spcBef>
              <a:buClr>
                <a:srgbClr val="000000"/>
              </a:buClr>
              <a:buSzPct val="45000"/>
              <a:buFont typeface="Wingdings" charset="2"/>
              <a:buChar char=""/>
            </a:pPr>
            <a:r>
              <a:rPr lang="es-MX" sz="2000" b="0" strike="noStrike" spc="-1">
                <a:solidFill>
                  <a:srgbClr val="000000"/>
                </a:solidFill>
                <a:latin typeface="Calibri"/>
              </a:rPr>
              <a:t>Quinto nivel del esquema</a:t>
            </a:r>
          </a:p>
          <a:p>
            <a:pPr marL="2592000" lvl="5" indent="-216000">
              <a:spcBef>
                <a:spcPts val="283"/>
              </a:spcBef>
              <a:buClr>
                <a:srgbClr val="000000"/>
              </a:buClr>
              <a:buSzPct val="45000"/>
              <a:buFont typeface="Wingdings" charset="2"/>
              <a:buChar char=""/>
            </a:pPr>
            <a:r>
              <a:rPr lang="es-MX" sz="2000" b="0" strike="noStrike" spc="-1">
                <a:solidFill>
                  <a:srgbClr val="000000"/>
                </a:solidFill>
                <a:latin typeface="Calibri"/>
              </a:rPr>
              <a:t>Sexto nivel del esquema</a:t>
            </a:r>
          </a:p>
          <a:p>
            <a:pPr marL="3024000" lvl="6" indent="-216000">
              <a:spcBef>
                <a:spcPts val="283"/>
              </a:spcBef>
              <a:buClr>
                <a:srgbClr val="000000"/>
              </a:buClr>
              <a:buSzPct val="45000"/>
              <a:buFont typeface="Wingdings" charset="2"/>
              <a:buChar char=""/>
            </a:pPr>
            <a:r>
              <a:rPr lang="es-MX" sz="2000" b="0" strike="noStrike" spc="-1">
                <a:solidFill>
                  <a:srgbClr val="000000"/>
                </a:solid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lstStyle/>
          <a:p>
            <a:pPr>
              <a:lnSpc>
                <a:spcPct val="90000"/>
              </a:lnSpc>
            </a:pPr>
            <a:r>
              <a:rPr lang="es-MX" sz="4400" b="0" strike="noStrike" spc="-1">
                <a:solidFill>
                  <a:srgbClr val="000000"/>
                </a:solidFill>
                <a:latin typeface="Calibri Light"/>
              </a:rPr>
              <a:t>Haga clic para modificar el estilo de título del patrón</a:t>
            </a:r>
            <a:endParaRPr lang="es-MX"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lstStyle/>
          <a:p>
            <a:pPr marL="432000" indent="-324000">
              <a:spcBef>
                <a:spcPts val="1417"/>
              </a:spcBef>
              <a:buClr>
                <a:srgbClr val="000000"/>
              </a:buClr>
              <a:buSzPct val="45000"/>
              <a:buFont typeface="Wingdings" charset="2"/>
              <a:buChar char=""/>
            </a:pPr>
            <a:r>
              <a:rPr lang="es-MX" sz="2800" b="0" strike="noStrike" spc="-1">
                <a:solidFill>
                  <a:srgbClr val="000000"/>
                </a:solidFill>
                <a:latin typeface="Calibri"/>
              </a:rPr>
              <a:t>Editar los estilos de texto del patrón</a:t>
            </a:r>
          </a:p>
          <a:p>
            <a:pPr marL="432000" indent="-324000">
              <a:spcBef>
                <a:spcPts val="1417"/>
              </a:spcBef>
              <a:buClr>
                <a:srgbClr val="000000"/>
              </a:buClr>
              <a:buSzPct val="45000"/>
              <a:buFont typeface="Wingdings" charset="2"/>
              <a:buChar char=""/>
            </a:pPr>
            <a:r>
              <a:rPr lang="es-MX" sz="2800" b="0" strike="noStrike" spc="-1">
                <a:solidFill>
                  <a:srgbClr val="000000"/>
                </a:solidFill>
                <a:latin typeface="Calibri"/>
              </a:rPr>
              <a:t>Segundo nivel</a:t>
            </a:r>
          </a:p>
          <a:p>
            <a:pPr marL="432000" indent="-324000">
              <a:spcBef>
                <a:spcPts val="1417"/>
              </a:spcBef>
              <a:buClr>
                <a:srgbClr val="000000"/>
              </a:buClr>
              <a:buSzPct val="45000"/>
              <a:buFont typeface="Wingdings" charset="2"/>
              <a:buChar char=""/>
            </a:pPr>
            <a:r>
              <a:rPr lang="es-MX" sz="2800" b="0" strike="noStrike" spc="-1">
                <a:solidFill>
                  <a:srgbClr val="000000"/>
                </a:solidFill>
                <a:latin typeface="Calibri"/>
              </a:rPr>
              <a:t>Tercer nivel</a:t>
            </a:r>
          </a:p>
          <a:p>
            <a:pPr marL="432000" indent="-324000">
              <a:spcBef>
                <a:spcPts val="1417"/>
              </a:spcBef>
              <a:buClr>
                <a:srgbClr val="000000"/>
              </a:buClr>
              <a:buSzPct val="45000"/>
              <a:buFont typeface="Wingdings" charset="2"/>
              <a:buChar char=""/>
            </a:pPr>
            <a:r>
              <a:rPr lang="es-MX" sz="2800" b="0" strike="noStrike" spc="-1">
                <a:solidFill>
                  <a:srgbClr val="000000"/>
                </a:solidFill>
                <a:latin typeface="Calibri"/>
              </a:rPr>
              <a:t>Cuarto nivel</a:t>
            </a:r>
          </a:p>
          <a:p>
            <a:pPr marL="228600" indent="-228240">
              <a:lnSpc>
                <a:spcPct val="90000"/>
              </a:lnSpc>
              <a:spcBef>
                <a:spcPts val="1001"/>
              </a:spcBef>
              <a:buClr>
                <a:srgbClr val="000000"/>
              </a:buClr>
              <a:buFont typeface="Arial"/>
              <a:buChar char="•"/>
            </a:pPr>
            <a:r>
              <a:rPr lang="es-MX" sz="2800" b="0" strike="noStrike" spc="-1">
                <a:solidFill>
                  <a:srgbClr val="000000"/>
                </a:solidFill>
                <a:latin typeface="Calibri"/>
              </a:rPr>
              <a:t>Quinto nivel</a:t>
            </a:r>
          </a:p>
        </p:txBody>
      </p:sp>
      <p:sp>
        <p:nvSpPr>
          <p:cNvPr id="43" name="PlaceHolder 3"/>
          <p:cNvSpPr>
            <a:spLocks noGrp="1"/>
          </p:cNvSpPr>
          <p:nvPr>
            <p:ph type="dt"/>
          </p:nvPr>
        </p:nvSpPr>
        <p:spPr>
          <a:xfrm>
            <a:off x="838080" y="6356520"/>
            <a:ext cx="2742840" cy="364680"/>
          </a:xfrm>
          <a:prstGeom prst="rect">
            <a:avLst/>
          </a:prstGeom>
        </p:spPr>
        <p:txBody>
          <a:bodyPr anchor="ctr"/>
          <a:lstStyle/>
          <a:p>
            <a:pPr>
              <a:lnSpc>
                <a:spcPct val="100000"/>
              </a:lnSpc>
            </a:pPr>
            <a:fld id="{CE74A2C6-4C5B-442F-AC2A-15B0AF0BAA03}" type="datetime">
              <a:rPr lang="es-MX" sz="1200" b="0" strike="noStrike" spc="-1">
                <a:solidFill>
                  <a:srgbClr val="8B8B8B"/>
                </a:solidFill>
                <a:latin typeface="Calibri"/>
              </a:rPr>
              <a:t>21/01/20</a:t>
            </a:fld>
            <a:endParaRPr lang="es-MX" sz="1200" b="0" strike="noStrike" spc="-1">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lstStyle/>
          <a:p>
            <a:endParaRPr lang="es-MX" sz="2400" b="0" strike="noStrike" spc="-1">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lstStyle/>
          <a:p>
            <a:pPr algn="r">
              <a:lnSpc>
                <a:spcPct val="100000"/>
              </a:lnSpc>
            </a:pPr>
            <a:fld id="{F5EFC323-9AFC-4575-B389-4C4E6E5395F1}" type="slidenum">
              <a:rPr lang="es-MX" sz="1200" b="0" strike="noStrike" spc="-1">
                <a:solidFill>
                  <a:srgbClr val="8B8B8B"/>
                </a:solidFill>
                <a:latin typeface="Calibri"/>
              </a:rPr>
              <a:t>‹Nº›</a:t>
            </a:fld>
            <a:endParaRPr lang="es-MX"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0.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797A7F2-1FCD-114B-AE64-DAA07FEA4391}"/>
              </a:ext>
            </a:extLst>
          </p:cNvPr>
          <p:cNvSpPr txBox="1">
            <a:spLocks/>
          </p:cNvSpPr>
          <p:nvPr/>
        </p:nvSpPr>
        <p:spPr>
          <a:xfrm>
            <a:off x="1523999" y="2884141"/>
            <a:ext cx="9144000" cy="1101701"/>
          </a:xfrm>
          <a:prstGeom prst="rect">
            <a:avLst/>
          </a:prstGeom>
        </p:spPr>
        <p:txBody>
          <a:bodyPr vert="horz" lIns="91440" tIns="45720" rIns="91440" bIns="45720" rtlCol="0" anchor="t">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b="1" spc="-1" dirty="0">
                <a:solidFill>
                  <a:srgbClr val="000000"/>
                </a:solidFill>
                <a:latin typeface="Calibri Light"/>
              </a:rPr>
              <a:t>Medidas estadísticas y conectividad de las redes</a:t>
            </a:r>
            <a:endParaRPr lang="es-MX" b="1" spc="-1" dirty="0"/>
          </a:p>
        </p:txBody>
      </p:sp>
      <p:sp>
        <p:nvSpPr>
          <p:cNvPr id="5" name="CuadroTexto 4">
            <a:extLst>
              <a:ext uri="{FF2B5EF4-FFF2-40B4-BE49-F238E27FC236}">
                <a16:creationId xmlns:a16="http://schemas.microsoft.com/office/drawing/2014/main" id="{FA6FA503-6AFA-064E-9AED-875E14DFEFF7}"/>
              </a:ext>
            </a:extLst>
          </p:cNvPr>
          <p:cNvSpPr txBox="1"/>
          <p:nvPr/>
        </p:nvSpPr>
        <p:spPr>
          <a:xfrm>
            <a:off x="4907217" y="4773889"/>
            <a:ext cx="2377575" cy="369332"/>
          </a:xfrm>
          <a:prstGeom prst="rect">
            <a:avLst/>
          </a:prstGeom>
          <a:noFill/>
        </p:spPr>
        <p:txBody>
          <a:bodyPr wrap="none" rtlCol="0">
            <a:spAutoFit/>
          </a:bodyPr>
          <a:lstStyle/>
          <a:p>
            <a:pPr algn="ctr"/>
            <a:r>
              <a:rPr lang="es-MX" dirty="0"/>
              <a:t>Jorge Reyes Magaña</a:t>
            </a:r>
          </a:p>
        </p:txBody>
      </p:sp>
      <p:pic>
        <p:nvPicPr>
          <p:cNvPr id="6" name="Gráfico 5">
            <a:extLst>
              <a:ext uri="{FF2B5EF4-FFF2-40B4-BE49-F238E27FC236}">
                <a16:creationId xmlns:a16="http://schemas.microsoft.com/office/drawing/2014/main" id="{5E97DAE5-7812-D54F-BBDC-A325586429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8437" y="222986"/>
            <a:ext cx="1639374" cy="1639374"/>
          </a:xfrm>
          <a:prstGeom prst="rect">
            <a:avLst/>
          </a:prstGeom>
        </p:spPr>
      </p:pic>
      <p:sp>
        <p:nvSpPr>
          <p:cNvPr id="2" name="Rectángulo 1">
            <a:extLst>
              <a:ext uri="{FF2B5EF4-FFF2-40B4-BE49-F238E27FC236}">
                <a16:creationId xmlns:a16="http://schemas.microsoft.com/office/drawing/2014/main" id="{1AB8E9FE-B65C-9345-9596-8FC9B4D23B67}"/>
              </a:ext>
            </a:extLst>
          </p:cNvPr>
          <p:cNvSpPr/>
          <p:nvPr/>
        </p:nvSpPr>
        <p:spPr>
          <a:xfrm>
            <a:off x="0" y="6260231"/>
            <a:ext cx="8044721" cy="830997"/>
          </a:xfrm>
          <a:prstGeom prst="rect">
            <a:avLst/>
          </a:prstGeom>
        </p:spPr>
        <p:txBody>
          <a:bodyPr wrap="square">
            <a:spAutoFit/>
          </a:bodyPr>
          <a:lstStyle/>
          <a:p>
            <a:r>
              <a:rPr lang="es-MX" sz="1200" dirty="0"/>
              <a:t>*Taller basado en:</a:t>
            </a:r>
          </a:p>
          <a:p>
            <a:r>
              <a:rPr lang="es-MX" sz="1200" dirty="0"/>
              <a:t>Curso Applied Machine Learning in Python (Universidad de Michigan)</a:t>
            </a:r>
          </a:p>
          <a:p>
            <a:r>
              <a:rPr lang="es-MX" sz="1200" dirty="0"/>
              <a:t>Graph Analysis and visualization: Discovering Business Opportunity in Linked Data. Richard Brath and David Jonker</a:t>
            </a:r>
          </a:p>
          <a:p>
            <a:endParaRPr lang="es-MX" sz="1200" dirty="0"/>
          </a:p>
        </p:txBody>
      </p:sp>
      <p:pic>
        <p:nvPicPr>
          <p:cNvPr id="3" name="Imagen 2">
            <a:extLst>
              <a:ext uri="{FF2B5EF4-FFF2-40B4-BE49-F238E27FC236}">
                <a16:creationId xmlns:a16="http://schemas.microsoft.com/office/drawing/2014/main" id="{CF16F959-7AE0-6F4D-A905-5809EA5E8665}"/>
              </a:ext>
            </a:extLst>
          </p:cNvPr>
          <p:cNvPicPr>
            <a:picLocks noChangeAspect="1"/>
          </p:cNvPicPr>
          <p:nvPr/>
        </p:nvPicPr>
        <p:blipFill>
          <a:blip r:embed="rId4"/>
          <a:stretch>
            <a:fillRect/>
          </a:stretch>
        </p:blipFill>
        <p:spPr>
          <a:xfrm>
            <a:off x="3483963" y="196553"/>
            <a:ext cx="5224072" cy="2176697"/>
          </a:xfrm>
          <a:prstGeom prst="rect">
            <a:avLst/>
          </a:prstGeom>
        </p:spPr>
      </p:pic>
      <p:pic>
        <p:nvPicPr>
          <p:cNvPr id="11" name="Imagen 10">
            <a:extLst>
              <a:ext uri="{FF2B5EF4-FFF2-40B4-BE49-F238E27FC236}">
                <a16:creationId xmlns:a16="http://schemas.microsoft.com/office/drawing/2014/main" id="{172BB45E-9B73-E740-8809-FB2CBDF23CEB}"/>
              </a:ext>
            </a:extLst>
          </p:cNvPr>
          <p:cNvPicPr>
            <a:picLocks noChangeAspect="1"/>
          </p:cNvPicPr>
          <p:nvPr/>
        </p:nvPicPr>
        <p:blipFill>
          <a:blip r:embed="rId5"/>
          <a:stretch>
            <a:fillRect/>
          </a:stretch>
        </p:blipFill>
        <p:spPr>
          <a:xfrm>
            <a:off x="10117450" y="335491"/>
            <a:ext cx="2074550" cy="1526869"/>
          </a:xfrm>
          <a:prstGeom prst="rect">
            <a:avLst/>
          </a:prstGeom>
        </p:spPr>
      </p:pic>
    </p:spTree>
    <p:extLst>
      <p:ext uri="{BB962C8B-B14F-4D97-AF65-F5344CB8AC3E}">
        <p14:creationId xmlns:p14="http://schemas.microsoft.com/office/powerpoint/2010/main" val="1659041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Coeficiente de Agrupamiento local</a:t>
            </a:r>
            <a:endParaRPr lang="es-MX" sz="4400" b="0" strike="noStrike" spc="-1">
              <a:solidFill>
                <a:srgbClr val="000000"/>
              </a:solidFill>
              <a:latin typeface="Calibri"/>
            </a:endParaRPr>
          </a:p>
        </p:txBody>
      </p:sp>
      <mc:AlternateContent xmlns:mc="http://schemas.openxmlformats.org/markup-compatibility/2006" xmlns:a14="http://schemas.microsoft.com/office/drawing/2010/main">
        <mc:Choice Requires="a14">
          <p:sp>
            <p:nvSpPr>
              <p:cNvPr id="108" name="TextShape 2"/>
              <p:cNvSpPr txBox="1"/>
              <p:nvPr/>
            </p:nvSpPr>
            <p:spPr>
              <a:xfrm>
                <a:off x="838080" y="1825560"/>
                <a:ext cx="8450280" cy="4350960"/>
              </a:xfrm>
              <a:prstGeom prst="rect">
                <a:avLst/>
              </a:prstGeom>
              <a:noFill/>
              <a:ln>
                <a:noFill/>
              </a:ln>
            </p:spPr>
            <p:txBody>
              <a:bodyPr/>
              <a:lstStyle/>
              <a:p>
                <a:pPr marL="108000" algn="ctr">
                  <a:spcBef>
                    <a:spcPts val="1417"/>
                  </a:spcBef>
                  <a:buClr>
                    <a:srgbClr val="000000"/>
                  </a:buClr>
                  <a:buSzPct val="45000"/>
                </a:pPr>
                <a:r>
                  <a:rPr lang="es-MX" sz="2800" b="0" strike="noStrike" spc="-1" dirty="0">
                    <a:solidFill>
                      <a:srgbClr val="000000"/>
                    </a:solidFill>
                    <a:latin typeface="Calibri"/>
                  </a:rPr>
                  <a:t># de pares de nodos adyacentes a C que son adyacentes</a:t>
                </a:r>
              </a:p>
              <a:p>
                <a:pPr marL="108000" algn="ctr">
                  <a:spcBef>
                    <a:spcPts val="1417"/>
                  </a:spcBef>
                  <a:buClr>
                    <a:srgbClr val="000000"/>
                  </a:buClr>
                  <a:buSzPct val="45000"/>
                </a:pPr>
                <a:r>
                  <a:rPr lang="es-MX" sz="2800" b="0" strike="noStrike" spc="-1" dirty="0">
                    <a:solidFill>
                      <a:srgbClr val="000000"/>
                    </a:solidFill>
                    <a:latin typeface="Calibri"/>
                  </a:rPr>
                  <a:t># de pares adyacentes a C</a:t>
                </a:r>
              </a:p>
              <a:p>
                <a:pPr marL="108000">
                  <a:spcBef>
                    <a:spcPts val="1417"/>
                  </a:spcBef>
                  <a:buClr>
                    <a:srgbClr val="000000"/>
                  </a:buClr>
                  <a:buSzPct val="45000"/>
                </a:pPr>
                <a:r>
                  <a:rPr lang="es-MX" sz="2800" b="0" strike="noStrike" spc="-1" dirty="0">
                    <a:solidFill>
                      <a:srgbClr val="000000"/>
                    </a:solidFill>
                    <a:latin typeface="Calibri"/>
                    <a:ea typeface="AR PL SungtiL GB"/>
                  </a:rPr>
                  <a:t># </a:t>
                </a:r>
                <a:r>
                  <a:rPr lang="es-MX" sz="2800" b="0" strike="noStrike" spc="-1" dirty="0">
                    <a:solidFill>
                      <a:srgbClr val="000000"/>
                    </a:solidFill>
                    <a:latin typeface="Calibri"/>
                  </a:rPr>
                  <a:t>de nodos adyacentes a C =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 4 (el “grado” de C)</a:t>
                </a:r>
              </a:p>
              <a:p>
                <a:pPr marL="108000">
                  <a:spcBef>
                    <a:spcPts val="1417"/>
                  </a:spcBef>
                  <a:buClr>
                    <a:srgbClr val="000000"/>
                  </a:buClr>
                  <a:buSzPct val="45000"/>
                </a:pPr>
                <a:r>
                  <a:rPr lang="es-MX" sz="2800" b="0" strike="noStrike" spc="-1" dirty="0">
                    <a:solidFill>
                      <a:srgbClr val="000000"/>
                    </a:solidFill>
                    <a:latin typeface="Calibri"/>
                  </a:rPr>
                  <a:t># numero de pares de nodos adyacentes a C = </a:t>
                </a:r>
              </a:p>
              <a:p>
                <a:pPr marL="108000">
                  <a:spcBef>
                    <a:spcPts val="1417"/>
                  </a:spcBef>
                  <a:buClr>
                    <a:srgbClr val="000000"/>
                  </a:buClr>
                  <a:buSzPct val="45000"/>
                </a:pP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 1 ) / 2 = 12 / 2 = 6</a:t>
                </a:r>
              </a:p>
              <a:p>
                <a:pPr marL="108000">
                  <a:spcBef>
                    <a:spcPts val="1417"/>
                  </a:spcBef>
                  <a:buClr>
                    <a:srgbClr val="000000"/>
                  </a:buClr>
                  <a:buSzPct val="45000"/>
                </a:pPr>
                <a:r>
                  <a:rPr lang="es-MX" sz="2800" b="0" strike="noStrike" spc="-1" dirty="0">
                    <a:solidFill>
                      <a:srgbClr val="000000"/>
                    </a:solidFill>
                    <a:latin typeface="Calibri"/>
                    <a:ea typeface="AR PL SungtiL GB"/>
                  </a:rPr>
                  <a:t># </a:t>
                </a:r>
                <a:r>
                  <a:rPr lang="es-MX" sz="2800" b="0" strike="noStrike" spc="-1" dirty="0">
                    <a:solidFill>
                      <a:srgbClr val="000000"/>
                    </a:solidFill>
                    <a:latin typeface="Calibri"/>
                  </a:rPr>
                  <a:t>numero de pares de nodos adyacentes a C que son adyacentes</a:t>
                </a:r>
              </a:p>
            </p:txBody>
          </p:sp>
        </mc:Choice>
        <mc:Fallback xmlns="">
          <p:sp>
            <p:nvSpPr>
              <p:cNvPr id="108" name="TextShape 2"/>
              <p:cNvSpPr txBox="1">
                <a:spLocks noRot="1" noChangeAspect="1" noMove="1" noResize="1" noEditPoints="1" noAdjustHandles="1" noChangeArrowheads="1" noChangeShapeType="1" noTextEdit="1"/>
              </p:cNvSpPr>
              <p:nvPr/>
            </p:nvSpPr>
            <p:spPr>
              <a:xfrm>
                <a:off x="838080" y="1825560"/>
                <a:ext cx="8450280" cy="4350960"/>
              </a:xfrm>
              <a:prstGeom prst="rect">
                <a:avLst/>
              </a:prstGeom>
              <a:blipFill>
                <a:blip r:embed="rId2"/>
                <a:stretch>
                  <a:fillRect l="-150" t="-1754" r="-901"/>
                </a:stretch>
              </a:blipFill>
              <a:ln>
                <a:noFill/>
              </a:ln>
            </p:spPr>
            <p:txBody>
              <a:bodyPr/>
              <a:lstStyle/>
              <a:p>
                <a:r>
                  <a:rPr lang="es-ES_tradnl">
                    <a:noFill/>
                  </a:rPr>
                  <a:t> </a:t>
                </a:r>
              </a:p>
            </p:txBody>
          </p:sp>
        </mc:Fallback>
      </mc:AlternateContent>
      <p:pic>
        <p:nvPicPr>
          <p:cNvPr id="109" name="Imagen 108"/>
          <p:cNvPicPr/>
          <p:nvPr/>
        </p:nvPicPr>
        <p:blipFill>
          <a:blip r:embed="rId3"/>
          <a:stretch/>
        </p:blipFill>
        <p:spPr>
          <a:xfrm>
            <a:off x="9288359" y="2750039"/>
            <a:ext cx="2515713" cy="3664615"/>
          </a:xfrm>
          <a:prstGeom prst="rect">
            <a:avLst/>
          </a:prstGeom>
          <a:ln>
            <a:noFill/>
          </a:ln>
        </p:spPr>
      </p:pic>
      <p:cxnSp>
        <p:nvCxnSpPr>
          <p:cNvPr id="5" name="Conector recto 4">
            <a:extLst>
              <a:ext uri="{FF2B5EF4-FFF2-40B4-BE49-F238E27FC236}">
                <a16:creationId xmlns:a16="http://schemas.microsoft.com/office/drawing/2014/main" id="{E1877AB7-9167-794B-B78C-68AC8D61EC71}"/>
              </a:ext>
            </a:extLst>
          </p:cNvPr>
          <p:cNvCxnSpPr>
            <a:cxnSpLocks/>
          </p:cNvCxnSpPr>
          <p:nvPr/>
        </p:nvCxnSpPr>
        <p:spPr>
          <a:xfrm>
            <a:off x="1094504" y="2341420"/>
            <a:ext cx="8091055" cy="0"/>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Coeficiente de Agrupamiento local</a:t>
            </a:r>
            <a:endParaRPr lang="es-MX" sz="4400" b="0" strike="noStrike" spc="-1">
              <a:solidFill>
                <a:srgbClr val="000000"/>
              </a:solidFill>
              <a:latin typeface="Calibri"/>
            </a:endParaRPr>
          </a:p>
        </p:txBody>
      </p:sp>
      <mc:AlternateContent xmlns:mc="http://schemas.openxmlformats.org/markup-compatibility/2006" xmlns:a14="http://schemas.microsoft.com/office/drawing/2010/main">
        <mc:Choice Requires="a14">
          <p:sp>
            <p:nvSpPr>
              <p:cNvPr id="111" name="TextShape 2"/>
              <p:cNvSpPr txBox="1"/>
              <p:nvPr/>
            </p:nvSpPr>
            <p:spPr>
              <a:xfrm>
                <a:off x="838079" y="1825560"/>
                <a:ext cx="8596865" cy="4350960"/>
              </a:xfrm>
              <a:prstGeom prst="rect">
                <a:avLst/>
              </a:prstGeom>
              <a:noFill/>
              <a:ln>
                <a:noFill/>
              </a:ln>
            </p:spPr>
            <p:txBody>
              <a:bodyPr/>
              <a:lstStyle/>
              <a:p>
                <a:pPr marL="108000" algn="ctr">
                  <a:spcBef>
                    <a:spcPts val="1417"/>
                  </a:spcBef>
                  <a:buClr>
                    <a:srgbClr val="000000"/>
                  </a:buClr>
                  <a:buSzPct val="45000"/>
                </a:pPr>
                <a:r>
                  <a:rPr lang="es-MX" sz="2800" b="0" strike="noStrike" spc="-1" dirty="0">
                    <a:solidFill>
                      <a:srgbClr val="000000"/>
                    </a:solidFill>
                    <a:latin typeface="Calibri"/>
                  </a:rPr>
                  <a:t># de pares de nodos adyacentes a C que son adyacentes</a:t>
                </a:r>
              </a:p>
              <a:p>
                <a:pPr marL="108000" algn="ctr">
                  <a:spcBef>
                    <a:spcPts val="1417"/>
                  </a:spcBef>
                  <a:buClr>
                    <a:srgbClr val="000000"/>
                  </a:buClr>
                  <a:buSzPct val="45000"/>
                </a:pPr>
                <a:r>
                  <a:rPr lang="es-MX" sz="2800" b="0" strike="noStrike" spc="-1" dirty="0">
                    <a:solidFill>
                      <a:srgbClr val="000000"/>
                    </a:solidFill>
                    <a:latin typeface="Calibri"/>
                  </a:rPr>
                  <a:t># de pares adyacentes a C</a:t>
                </a:r>
              </a:p>
              <a:p>
                <a:pPr marL="108000">
                  <a:spcBef>
                    <a:spcPts val="1417"/>
                  </a:spcBef>
                  <a:buClr>
                    <a:srgbClr val="000000"/>
                  </a:buClr>
                  <a:buSzPct val="45000"/>
                </a:pPr>
                <a:r>
                  <a:rPr lang="es-MX" sz="2800" b="0" strike="noStrike" spc="-1" dirty="0">
                    <a:solidFill>
                      <a:srgbClr val="000000"/>
                    </a:solidFill>
                    <a:latin typeface="Calibri"/>
                    <a:ea typeface="AR PL SungtiL GB"/>
                  </a:rPr>
                  <a:t># </a:t>
                </a:r>
                <a:r>
                  <a:rPr lang="es-MX" sz="2800" b="0" strike="noStrike" spc="-1" dirty="0">
                    <a:solidFill>
                      <a:srgbClr val="000000"/>
                    </a:solidFill>
                    <a:latin typeface="Calibri"/>
                  </a:rPr>
                  <a:t>de nodos adyacentes a C =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 4 (el “grado” de C)</a:t>
                </a:r>
              </a:p>
              <a:p>
                <a:pPr marL="108000">
                  <a:spcBef>
                    <a:spcPts val="1417"/>
                  </a:spcBef>
                  <a:buClr>
                    <a:srgbClr val="000000"/>
                  </a:buClr>
                  <a:buSzPct val="45000"/>
                </a:pPr>
                <a:r>
                  <a:rPr lang="es-MX" sz="2800" b="0" strike="noStrike" spc="-1" dirty="0">
                    <a:solidFill>
                      <a:srgbClr val="000000"/>
                    </a:solidFill>
                    <a:latin typeface="Calibri"/>
                  </a:rPr>
                  <a:t># numero de pares de nodos adyacentes a C = </a:t>
                </a:r>
              </a:p>
              <a:p>
                <a:pPr marL="108000">
                  <a:spcBef>
                    <a:spcPts val="1417"/>
                  </a:spcBef>
                  <a:buClr>
                    <a:srgbClr val="000000"/>
                  </a:buClr>
                  <a:buSzPct val="45000"/>
                </a:pP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 1 ) / 2 = 12 / 2 = 6</a:t>
                </a:r>
              </a:p>
              <a:p>
                <a:pPr marL="108000">
                  <a:spcBef>
                    <a:spcPts val="1417"/>
                  </a:spcBef>
                  <a:buClr>
                    <a:srgbClr val="000000"/>
                  </a:buClr>
                  <a:buSzPct val="45000"/>
                </a:pPr>
                <a:r>
                  <a:rPr lang="es-MX" sz="2800" b="0" strike="noStrike" spc="-1" dirty="0">
                    <a:solidFill>
                      <a:srgbClr val="000000"/>
                    </a:solidFill>
                    <a:latin typeface="Calibri"/>
                    <a:ea typeface="AR PL SungtiL GB"/>
                  </a:rPr>
                  <a:t># </a:t>
                </a:r>
                <a:r>
                  <a:rPr lang="es-MX" sz="2800" b="0" strike="noStrike" spc="-1" dirty="0">
                    <a:solidFill>
                      <a:srgbClr val="000000"/>
                    </a:solidFill>
                    <a:latin typeface="Calibri"/>
                  </a:rPr>
                  <a:t>numero de pares de nodos adyacentes a C que son adyacentes = 2</a:t>
                </a:r>
              </a:p>
            </p:txBody>
          </p:sp>
        </mc:Choice>
        <mc:Fallback xmlns="">
          <p:sp>
            <p:nvSpPr>
              <p:cNvPr id="111" name="TextShape 2"/>
              <p:cNvSpPr txBox="1">
                <a:spLocks noRot="1" noChangeAspect="1" noMove="1" noResize="1" noEditPoints="1" noAdjustHandles="1" noChangeArrowheads="1" noChangeShapeType="1" noTextEdit="1"/>
              </p:cNvSpPr>
              <p:nvPr/>
            </p:nvSpPr>
            <p:spPr>
              <a:xfrm>
                <a:off x="838079" y="1825560"/>
                <a:ext cx="8596865" cy="4350960"/>
              </a:xfrm>
              <a:prstGeom prst="rect">
                <a:avLst/>
              </a:prstGeom>
              <a:blipFill>
                <a:blip r:embed="rId2"/>
                <a:stretch>
                  <a:fillRect l="-147" t="-1754"/>
                </a:stretch>
              </a:blipFill>
              <a:ln>
                <a:noFill/>
              </a:ln>
            </p:spPr>
            <p:txBody>
              <a:bodyPr/>
              <a:lstStyle/>
              <a:p>
                <a:r>
                  <a:rPr lang="es-ES_tradnl">
                    <a:noFill/>
                  </a:rPr>
                  <a:t> </a:t>
                </a:r>
              </a:p>
            </p:txBody>
          </p:sp>
        </mc:Fallback>
      </mc:AlternateContent>
      <p:pic>
        <p:nvPicPr>
          <p:cNvPr id="112" name="Imagen 111"/>
          <p:cNvPicPr/>
          <p:nvPr/>
        </p:nvPicPr>
        <p:blipFill>
          <a:blip r:embed="rId3"/>
          <a:stretch/>
        </p:blipFill>
        <p:spPr>
          <a:xfrm>
            <a:off x="9257925" y="2746894"/>
            <a:ext cx="2447640" cy="3561840"/>
          </a:xfrm>
          <a:prstGeom prst="rect">
            <a:avLst/>
          </a:prstGeom>
          <a:ln>
            <a:noFill/>
          </a:ln>
        </p:spPr>
      </p:pic>
      <p:cxnSp>
        <p:nvCxnSpPr>
          <p:cNvPr id="5" name="Conector recto 4">
            <a:extLst>
              <a:ext uri="{FF2B5EF4-FFF2-40B4-BE49-F238E27FC236}">
                <a16:creationId xmlns:a16="http://schemas.microsoft.com/office/drawing/2014/main" id="{6AF2B6CD-8D74-3F4F-803B-4A4915DE0DCB}"/>
              </a:ext>
            </a:extLst>
          </p:cNvPr>
          <p:cNvCxnSpPr>
            <a:cxnSpLocks/>
          </p:cNvCxnSpPr>
          <p:nvPr/>
        </p:nvCxnSpPr>
        <p:spPr>
          <a:xfrm>
            <a:off x="1094504" y="2341420"/>
            <a:ext cx="8091055" cy="0"/>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Coeficiente de Agrupamiento local</a:t>
            </a:r>
            <a:endParaRPr lang="es-MX" sz="4400" b="0" strike="noStrike" spc="-1">
              <a:solidFill>
                <a:srgbClr val="000000"/>
              </a:solidFill>
              <a:latin typeface="Calibri"/>
            </a:endParaRPr>
          </a:p>
        </p:txBody>
      </p:sp>
      <mc:AlternateContent xmlns:mc="http://schemas.openxmlformats.org/markup-compatibility/2006" xmlns:a14="http://schemas.microsoft.com/office/drawing/2010/main">
        <mc:Choice Requires="a14">
          <p:sp>
            <p:nvSpPr>
              <p:cNvPr id="114" name="TextShape 2"/>
              <p:cNvSpPr txBox="1"/>
              <p:nvPr/>
            </p:nvSpPr>
            <p:spPr>
              <a:xfrm>
                <a:off x="838079" y="1825560"/>
                <a:ext cx="8541447" cy="5032440"/>
              </a:xfrm>
              <a:prstGeom prst="rect">
                <a:avLst/>
              </a:prstGeom>
              <a:noFill/>
              <a:ln>
                <a:noFill/>
              </a:ln>
            </p:spPr>
            <p:txBody>
              <a:bodyPr/>
              <a:lstStyle/>
              <a:p>
                <a:pPr marL="108000" algn="ctr">
                  <a:spcBef>
                    <a:spcPts val="1417"/>
                  </a:spcBef>
                  <a:buClr>
                    <a:srgbClr val="000000"/>
                  </a:buClr>
                  <a:buSzPct val="45000"/>
                </a:pPr>
                <a:r>
                  <a:rPr lang="es-MX" sz="2800" b="0" strike="noStrike" spc="-1" dirty="0">
                    <a:solidFill>
                      <a:srgbClr val="000000"/>
                    </a:solidFill>
                    <a:latin typeface="Calibri"/>
                  </a:rPr>
                  <a:t># de pares de nodos adyacentes a C que son adyacentes</a:t>
                </a:r>
              </a:p>
              <a:p>
                <a:pPr marL="108000" algn="ctr">
                  <a:spcBef>
                    <a:spcPts val="1417"/>
                  </a:spcBef>
                  <a:buClr>
                    <a:srgbClr val="000000"/>
                  </a:buClr>
                  <a:buSzPct val="45000"/>
                </a:pPr>
                <a:r>
                  <a:rPr lang="es-MX" sz="2800" b="0" strike="noStrike" spc="-1" dirty="0">
                    <a:solidFill>
                      <a:srgbClr val="000000"/>
                    </a:solidFill>
                    <a:latin typeface="Calibri"/>
                  </a:rPr>
                  <a:t># de pares adyacentes a C</a:t>
                </a:r>
              </a:p>
              <a:p>
                <a:pPr marL="108000">
                  <a:spcBef>
                    <a:spcPts val="1417"/>
                  </a:spcBef>
                  <a:buClr>
                    <a:srgbClr val="000000"/>
                  </a:buClr>
                  <a:buSzPct val="45000"/>
                </a:pPr>
                <a:r>
                  <a:rPr lang="es-MX" sz="2800" b="0" strike="noStrike" spc="-1" dirty="0">
                    <a:solidFill>
                      <a:srgbClr val="000000"/>
                    </a:solidFill>
                    <a:latin typeface="Calibri"/>
                    <a:ea typeface="AR PL SungtiL GB"/>
                  </a:rPr>
                  <a:t># </a:t>
                </a:r>
                <a:r>
                  <a:rPr lang="es-MX" sz="2800" b="0" strike="noStrike" spc="-1" dirty="0">
                    <a:solidFill>
                      <a:srgbClr val="000000"/>
                    </a:solidFill>
                    <a:latin typeface="Calibri"/>
                  </a:rPr>
                  <a:t>de nodos adyacentes a C =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 4 (el “grado” de C)</a:t>
                </a:r>
              </a:p>
              <a:p>
                <a:pPr marL="108000">
                  <a:spcBef>
                    <a:spcPts val="1417"/>
                  </a:spcBef>
                  <a:buClr>
                    <a:srgbClr val="000000"/>
                  </a:buClr>
                  <a:buSzPct val="45000"/>
                </a:pPr>
                <a:r>
                  <a:rPr lang="es-MX" sz="2800" b="0" strike="noStrike" spc="-1" dirty="0">
                    <a:solidFill>
                      <a:srgbClr val="000000"/>
                    </a:solidFill>
                    <a:latin typeface="Calibri"/>
                  </a:rPr>
                  <a:t># numero de pares de nodos adyacentes a C = </a:t>
                </a:r>
              </a:p>
              <a:p>
                <a:pPr marL="108000">
                  <a:spcBef>
                    <a:spcPts val="1417"/>
                  </a:spcBef>
                  <a:buClr>
                    <a:srgbClr val="000000"/>
                  </a:buClr>
                  <a:buSzPct val="45000"/>
                </a:pP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 1 ) / 2 = 12 / 2 = 6</a:t>
                </a:r>
              </a:p>
              <a:p>
                <a:pPr marL="108000">
                  <a:spcBef>
                    <a:spcPts val="1417"/>
                  </a:spcBef>
                  <a:buClr>
                    <a:srgbClr val="000000"/>
                  </a:buClr>
                  <a:buSzPct val="45000"/>
                </a:pPr>
                <a:r>
                  <a:rPr lang="es-MX" sz="2800" b="0" strike="noStrike" spc="-1" dirty="0">
                    <a:solidFill>
                      <a:srgbClr val="000000"/>
                    </a:solidFill>
                    <a:latin typeface="Calibri"/>
                    <a:ea typeface="AR PL SungtiL GB"/>
                  </a:rPr>
                  <a:t># </a:t>
                </a:r>
                <a:r>
                  <a:rPr lang="es-MX" sz="2800" b="0" strike="noStrike" spc="-1" dirty="0">
                    <a:solidFill>
                      <a:srgbClr val="000000"/>
                    </a:solidFill>
                    <a:latin typeface="Calibri"/>
                  </a:rPr>
                  <a:t>numero de pares de nodos adyacentes a C que son adyacentes = 2</a:t>
                </a:r>
              </a:p>
              <a:p>
                <a:pPr marL="108000">
                  <a:spcBef>
                    <a:spcPts val="1417"/>
                  </a:spcBef>
                  <a:buClr>
                    <a:srgbClr val="000000"/>
                  </a:buClr>
                  <a:buSzPct val="45000"/>
                </a:pPr>
                <a:r>
                  <a:rPr lang="es-MX" sz="2800" b="0" strike="noStrike" spc="-1" dirty="0">
                    <a:solidFill>
                      <a:srgbClr val="C00000"/>
                    </a:solidFill>
                    <a:latin typeface="Calibri"/>
                  </a:rPr>
                  <a:t>Coeficiente de agrupamiento local de C = 2/6 = 1/3</a:t>
                </a:r>
              </a:p>
            </p:txBody>
          </p:sp>
        </mc:Choice>
        <mc:Fallback xmlns="">
          <p:sp>
            <p:nvSpPr>
              <p:cNvPr id="114" name="TextShape 2"/>
              <p:cNvSpPr txBox="1">
                <a:spLocks noRot="1" noChangeAspect="1" noMove="1" noResize="1" noEditPoints="1" noAdjustHandles="1" noChangeArrowheads="1" noChangeShapeType="1" noTextEdit="1"/>
              </p:cNvSpPr>
              <p:nvPr/>
            </p:nvSpPr>
            <p:spPr>
              <a:xfrm>
                <a:off x="838079" y="1825560"/>
                <a:ext cx="8541447" cy="5032440"/>
              </a:xfrm>
              <a:prstGeom prst="rect">
                <a:avLst/>
              </a:prstGeom>
              <a:blipFill>
                <a:blip r:embed="rId2"/>
                <a:stretch>
                  <a:fillRect l="-148" t="-1515" r="-297"/>
                </a:stretch>
              </a:blipFill>
              <a:ln>
                <a:noFill/>
              </a:ln>
            </p:spPr>
            <p:txBody>
              <a:bodyPr/>
              <a:lstStyle/>
              <a:p>
                <a:r>
                  <a:rPr lang="es-ES_tradnl">
                    <a:noFill/>
                  </a:rPr>
                  <a:t> </a:t>
                </a:r>
              </a:p>
            </p:txBody>
          </p:sp>
        </mc:Fallback>
      </mc:AlternateContent>
      <p:pic>
        <p:nvPicPr>
          <p:cNvPr id="115" name="Imagen 114"/>
          <p:cNvPicPr/>
          <p:nvPr/>
        </p:nvPicPr>
        <p:blipFill>
          <a:blip r:embed="rId3"/>
          <a:stretch/>
        </p:blipFill>
        <p:spPr>
          <a:xfrm>
            <a:off x="9264054" y="2769818"/>
            <a:ext cx="2485800" cy="3638160"/>
          </a:xfrm>
          <a:prstGeom prst="rect">
            <a:avLst/>
          </a:prstGeom>
          <a:ln>
            <a:noFill/>
          </a:ln>
        </p:spPr>
      </p:pic>
      <p:cxnSp>
        <p:nvCxnSpPr>
          <p:cNvPr id="5" name="Conector recto 4">
            <a:extLst>
              <a:ext uri="{FF2B5EF4-FFF2-40B4-BE49-F238E27FC236}">
                <a16:creationId xmlns:a16="http://schemas.microsoft.com/office/drawing/2014/main" id="{52D88366-C781-6C49-9B83-2E0D9C788BA4}"/>
              </a:ext>
            </a:extLst>
          </p:cNvPr>
          <p:cNvCxnSpPr>
            <a:cxnSpLocks/>
          </p:cNvCxnSpPr>
          <p:nvPr/>
        </p:nvCxnSpPr>
        <p:spPr>
          <a:xfrm>
            <a:off x="1094504" y="2341420"/>
            <a:ext cx="8091055" cy="0"/>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Coeficiente de Agrupamiento local</a:t>
            </a:r>
            <a:endParaRPr lang="es-MX" sz="4400" b="0" strike="noStrike" spc="-1">
              <a:solidFill>
                <a:srgbClr val="000000"/>
              </a:solidFill>
              <a:latin typeface="Calibri"/>
            </a:endParaRPr>
          </a:p>
        </p:txBody>
      </p:sp>
      <p:sp>
        <p:nvSpPr>
          <p:cNvPr id="117" name="TextShape 2"/>
          <p:cNvSpPr txBox="1"/>
          <p:nvPr/>
        </p:nvSpPr>
        <p:spPr>
          <a:xfrm>
            <a:off x="838080" y="1825560"/>
            <a:ext cx="9889920" cy="4350960"/>
          </a:xfrm>
          <a:prstGeom prst="rect">
            <a:avLst/>
          </a:prstGeom>
          <a:noFill/>
          <a:ln>
            <a:noFill/>
          </a:ln>
        </p:spPr>
        <p:txBody>
          <a:bodyPr/>
          <a:lstStyle/>
          <a:p>
            <a:pPr marL="432000" indent="-324000">
              <a:spcBef>
                <a:spcPts val="1417"/>
              </a:spcBef>
              <a:buClr>
                <a:srgbClr val="000000"/>
              </a:buClr>
              <a:buSzPct val="45000"/>
              <a:buFont typeface="Wingdings" charset="2"/>
              <a:buChar char=""/>
            </a:pPr>
            <a:r>
              <a:rPr lang="es-ES_tradnl" sz="2800" b="0" strike="noStrike" spc="-1">
                <a:solidFill>
                  <a:srgbClr val="000000"/>
                </a:solidFill>
                <a:latin typeface="Calibri"/>
                <a:ea typeface="AR PL SungtiL GB"/>
              </a:rPr>
              <a:t>Calcular el c</a:t>
            </a:r>
            <a:r>
              <a:rPr lang="es-ES_tradnl" sz="2800" b="0" strike="noStrike" spc="-1">
                <a:solidFill>
                  <a:srgbClr val="000000"/>
                </a:solidFill>
                <a:latin typeface="Calibri"/>
              </a:rPr>
              <a:t>oeficiente de agrupamiento local del nodo F.</a:t>
            </a:r>
          </a:p>
          <a:p>
            <a:pPr marL="432000" indent="-324000">
              <a:spcBef>
                <a:spcPts val="1417"/>
              </a:spcBef>
              <a:buClr>
                <a:srgbClr val="000000"/>
              </a:buClr>
              <a:buSzPct val="45000"/>
              <a:buFont typeface="Wingdings" charset="2"/>
              <a:buChar char=""/>
            </a:pPr>
            <a:r>
              <a:rPr lang="es-ES_tradnl" sz="2800" b="0" strike="noStrike" spc="-1">
                <a:solidFill>
                  <a:srgbClr val="000000"/>
                </a:solidFill>
                <a:latin typeface="Calibri"/>
                <a:ea typeface="AR PL SungtiL GB"/>
              </a:rPr>
              <a:t>Calcular el c</a:t>
            </a:r>
            <a:r>
              <a:rPr lang="es-ES_tradnl" sz="2800" b="0" strike="noStrike" spc="-1">
                <a:solidFill>
                  <a:srgbClr val="000000"/>
                </a:solidFill>
                <a:latin typeface="Calibri"/>
              </a:rPr>
              <a:t>oeficiente de agrupamiento local del nodo J.</a:t>
            </a:r>
          </a:p>
        </p:txBody>
      </p:sp>
      <p:pic>
        <p:nvPicPr>
          <p:cNvPr id="118" name="Imagen 117"/>
          <p:cNvPicPr/>
          <p:nvPr/>
        </p:nvPicPr>
        <p:blipFill>
          <a:blip r:embed="rId2"/>
          <a:stretch/>
        </p:blipFill>
        <p:spPr>
          <a:xfrm>
            <a:off x="2304000" y="2972160"/>
            <a:ext cx="2533320" cy="3723840"/>
          </a:xfrm>
          <a:prstGeom prst="rect">
            <a:avLst/>
          </a:prstGeom>
          <a:ln>
            <a:noFill/>
          </a:ln>
        </p:spPr>
      </p:pic>
      <p:pic>
        <p:nvPicPr>
          <p:cNvPr id="119" name="Imagen 118"/>
          <p:cNvPicPr/>
          <p:nvPr/>
        </p:nvPicPr>
        <p:blipFill>
          <a:blip r:embed="rId3"/>
          <a:stretch/>
        </p:blipFill>
        <p:spPr>
          <a:xfrm>
            <a:off x="6696000" y="2880000"/>
            <a:ext cx="2485800" cy="36381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Coeficiente de Agrupamiento local</a:t>
            </a:r>
            <a:endParaRPr lang="es-MX" sz="4400" b="0" strike="noStrike" spc="-1">
              <a:solidFill>
                <a:srgbClr val="000000"/>
              </a:solidFill>
              <a:latin typeface="Calibri"/>
            </a:endParaRPr>
          </a:p>
        </p:txBody>
      </p:sp>
      <mc:AlternateContent xmlns:mc="http://schemas.openxmlformats.org/markup-compatibility/2006" xmlns:a14="http://schemas.microsoft.com/office/drawing/2010/main">
        <mc:Choice Requires="a14">
          <p:sp>
            <p:nvSpPr>
              <p:cNvPr id="121" name="TextShape 2"/>
              <p:cNvSpPr txBox="1"/>
              <p:nvPr/>
            </p:nvSpPr>
            <p:spPr>
              <a:xfrm>
                <a:off x="838080" y="1825560"/>
                <a:ext cx="8513738" cy="4686076"/>
              </a:xfrm>
              <a:prstGeom prst="rect">
                <a:avLst/>
              </a:prstGeom>
              <a:noFill/>
              <a:ln>
                <a:noFill/>
              </a:ln>
            </p:spPr>
            <p:txBody>
              <a:bodyPr/>
              <a:lstStyle/>
              <a:p>
                <a:pPr marL="108000" algn="ctr">
                  <a:spcBef>
                    <a:spcPts val="1417"/>
                  </a:spcBef>
                  <a:buClr>
                    <a:srgbClr val="000000"/>
                  </a:buClr>
                  <a:buSzPct val="45000"/>
                </a:pPr>
                <a:r>
                  <a:rPr lang="es-MX" sz="2800" b="0" strike="noStrike" spc="-1" dirty="0">
                    <a:solidFill>
                      <a:srgbClr val="000000"/>
                    </a:solidFill>
                    <a:latin typeface="Calibri"/>
                  </a:rPr>
                  <a:t># de pares de nodos adyacentes a F que son adyacentes</a:t>
                </a:r>
              </a:p>
              <a:p>
                <a:pPr marL="108000" algn="ctr">
                  <a:spcBef>
                    <a:spcPts val="1417"/>
                  </a:spcBef>
                  <a:buClr>
                    <a:srgbClr val="000000"/>
                  </a:buClr>
                  <a:buSzPct val="45000"/>
                </a:pPr>
                <a:r>
                  <a:rPr lang="es-MX" sz="2800" b="0" strike="noStrike" spc="-1" dirty="0">
                    <a:solidFill>
                      <a:srgbClr val="000000"/>
                    </a:solidFill>
                    <a:latin typeface="Calibri"/>
                  </a:rPr>
                  <a:t># de pares adyacentes a F</a:t>
                </a:r>
              </a:p>
              <a:p>
                <a:pPr marL="108000">
                  <a:spcBef>
                    <a:spcPts val="1417"/>
                  </a:spcBef>
                  <a:buClr>
                    <a:srgbClr val="000000"/>
                  </a:buClr>
                  <a:buSzPct val="45000"/>
                </a:pPr>
                <a:r>
                  <a:rPr lang="es-MX" sz="2800" b="0" strike="noStrike" spc="-1" dirty="0">
                    <a:solidFill>
                      <a:srgbClr val="000000"/>
                    </a:solidFill>
                    <a:latin typeface="Calibri"/>
                    <a:ea typeface="AR PL SungtiL GB"/>
                  </a:rPr>
                  <a:t># </a:t>
                </a:r>
                <a:r>
                  <a:rPr lang="es-MX" sz="2800" b="0" strike="noStrike" spc="-1" dirty="0">
                    <a:solidFill>
                      <a:srgbClr val="000000"/>
                    </a:solidFill>
                    <a:latin typeface="Calibri"/>
                  </a:rPr>
                  <a:t>de nodos adyacentes a F =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𝑓</m:t>
                        </m:r>
                      </m:sub>
                    </m:sSub>
                  </m:oMath>
                </a14:m>
                <a:r>
                  <a:rPr lang="es-MX" sz="2800" b="0" strike="noStrike" spc="-1" dirty="0">
                    <a:solidFill>
                      <a:srgbClr val="000000"/>
                    </a:solidFill>
                    <a:latin typeface="Calibri"/>
                  </a:rPr>
                  <a:t>  = 3 (el “grado” de F)</a:t>
                </a:r>
              </a:p>
              <a:p>
                <a:pPr marL="108000">
                  <a:spcBef>
                    <a:spcPts val="1417"/>
                  </a:spcBef>
                  <a:buClr>
                    <a:srgbClr val="000000"/>
                  </a:buClr>
                  <a:buSzPct val="45000"/>
                </a:pPr>
                <a:r>
                  <a:rPr lang="es-MX" sz="2800" b="0" strike="noStrike" spc="-1" dirty="0">
                    <a:solidFill>
                      <a:srgbClr val="000000"/>
                    </a:solidFill>
                    <a:latin typeface="Calibri"/>
                  </a:rPr>
                  <a:t># numero de pares de nodos adyacentes a F = </a:t>
                </a:r>
              </a:p>
              <a:p>
                <a:pPr marL="108000">
                  <a:spcBef>
                    <a:spcPts val="1417"/>
                  </a:spcBef>
                  <a:buClr>
                    <a:srgbClr val="000000"/>
                  </a:buClr>
                  <a:buSzPct val="45000"/>
                </a:pP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𝑓</m:t>
                        </m:r>
                      </m:sub>
                    </m:sSub>
                  </m:oMath>
                </a14:m>
                <a:r>
                  <a:rPr lang="es-MX" sz="2800" b="0" strike="noStrike" spc="-1" dirty="0">
                    <a:solidFill>
                      <a:srgbClr val="000000"/>
                    </a:solidFill>
                    <a:latin typeface="Calibri"/>
                  </a:rPr>
                  <a:t>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𝑓</m:t>
                        </m:r>
                      </m:sub>
                    </m:sSub>
                  </m:oMath>
                </a14:m>
                <a:r>
                  <a:rPr lang="es-MX" sz="2800" b="0" strike="noStrike" spc="-1" dirty="0">
                    <a:solidFill>
                      <a:srgbClr val="000000"/>
                    </a:solidFill>
                    <a:latin typeface="Calibri"/>
                  </a:rPr>
                  <a:t> – 1 ) / 2 = 6 / 2 = 3</a:t>
                </a:r>
              </a:p>
              <a:p>
                <a:pPr marL="108000">
                  <a:spcBef>
                    <a:spcPts val="1417"/>
                  </a:spcBef>
                  <a:buClr>
                    <a:srgbClr val="000000"/>
                  </a:buClr>
                  <a:buSzPct val="45000"/>
                </a:pPr>
                <a:r>
                  <a:rPr lang="es-MX" sz="2800" b="0" strike="noStrike" spc="-1" dirty="0">
                    <a:solidFill>
                      <a:srgbClr val="000000"/>
                    </a:solidFill>
                    <a:latin typeface="Calibri"/>
                    <a:ea typeface="AR PL SungtiL GB"/>
                  </a:rPr>
                  <a:t># </a:t>
                </a:r>
                <a:r>
                  <a:rPr lang="es-MX" sz="2800" b="0" strike="noStrike" spc="-1" dirty="0">
                    <a:solidFill>
                      <a:srgbClr val="000000"/>
                    </a:solidFill>
                    <a:latin typeface="Calibri"/>
                  </a:rPr>
                  <a:t>numero de pares de nodos adyacentes a F que son adyacentes = 1</a:t>
                </a:r>
              </a:p>
              <a:p>
                <a:pPr marL="108000">
                  <a:spcBef>
                    <a:spcPts val="1417"/>
                  </a:spcBef>
                  <a:buClr>
                    <a:srgbClr val="000000"/>
                  </a:buClr>
                  <a:buSzPct val="45000"/>
                </a:pPr>
                <a:r>
                  <a:rPr lang="es-MX" sz="2800" b="0" strike="noStrike" spc="-1" dirty="0">
                    <a:solidFill>
                      <a:srgbClr val="C00000"/>
                    </a:solidFill>
                    <a:latin typeface="Calibri"/>
                  </a:rPr>
                  <a:t>Coeficiente de agrupamiento local de F = 1/3 </a:t>
                </a:r>
              </a:p>
            </p:txBody>
          </p:sp>
        </mc:Choice>
        <mc:Fallback xmlns="">
          <p:sp>
            <p:nvSpPr>
              <p:cNvPr id="121" name="TextShape 2"/>
              <p:cNvSpPr txBox="1">
                <a:spLocks noRot="1" noChangeAspect="1" noMove="1" noResize="1" noEditPoints="1" noAdjustHandles="1" noChangeArrowheads="1" noChangeShapeType="1" noTextEdit="1"/>
              </p:cNvSpPr>
              <p:nvPr/>
            </p:nvSpPr>
            <p:spPr>
              <a:xfrm>
                <a:off x="838080" y="1825560"/>
                <a:ext cx="8513738" cy="4686076"/>
              </a:xfrm>
              <a:prstGeom prst="rect">
                <a:avLst/>
              </a:prstGeom>
              <a:blipFill>
                <a:blip r:embed="rId2"/>
                <a:stretch>
                  <a:fillRect l="-149" t="-1626" r="-447" b="-2439"/>
                </a:stretch>
              </a:blipFill>
              <a:ln>
                <a:noFill/>
              </a:ln>
            </p:spPr>
            <p:txBody>
              <a:bodyPr/>
              <a:lstStyle/>
              <a:p>
                <a:r>
                  <a:rPr lang="es-ES_tradnl">
                    <a:noFill/>
                  </a:rPr>
                  <a:t> </a:t>
                </a:r>
              </a:p>
            </p:txBody>
          </p:sp>
        </mc:Fallback>
      </mc:AlternateContent>
      <p:cxnSp>
        <p:nvCxnSpPr>
          <p:cNvPr id="5" name="Conector recto 4">
            <a:extLst>
              <a:ext uri="{FF2B5EF4-FFF2-40B4-BE49-F238E27FC236}">
                <a16:creationId xmlns:a16="http://schemas.microsoft.com/office/drawing/2014/main" id="{366104FD-5564-6E41-BB62-4F670D0E0563}"/>
              </a:ext>
            </a:extLst>
          </p:cNvPr>
          <p:cNvCxnSpPr>
            <a:cxnSpLocks/>
          </p:cNvCxnSpPr>
          <p:nvPr/>
        </p:nvCxnSpPr>
        <p:spPr>
          <a:xfrm>
            <a:off x="1094504" y="2341420"/>
            <a:ext cx="8091055" cy="0"/>
          </a:xfrm>
          <a:prstGeom prst="line">
            <a:avLst/>
          </a:prstGeom>
          <a:ln w="28575"/>
        </p:spPr>
        <p:style>
          <a:lnRef idx="1">
            <a:schemeClr val="dk1"/>
          </a:lnRef>
          <a:fillRef idx="0">
            <a:schemeClr val="dk1"/>
          </a:fillRef>
          <a:effectRef idx="0">
            <a:schemeClr val="dk1"/>
          </a:effectRef>
          <a:fontRef idx="minor">
            <a:schemeClr val="tx1"/>
          </a:fontRef>
        </p:style>
      </p:cxnSp>
      <p:pic>
        <p:nvPicPr>
          <p:cNvPr id="6" name="Imagen 5">
            <a:extLst>
              <a:ext uri="{FF2B5EF4-FFF2-40B4-BE49-F238E27FC236}">
                <a16:creationId xmlns:a16="http://schemas.microsoft.com/office/drawing/2014/main" id="{776ED042-D114-7448-81A0-4EFA7EB015F2}"/>
              </a:ext>
            </a:extLst>
          </p:cNvPr>
          <p:cNvPicPr/>
          <p:nvPr/>
        </p:nvPicPr>
        <p:blipFill>
          <a:blip r:embed="rId3"/>
          <a:stretch/>
        </p:blipFill>
        <p:spPr>
          <a:xfrm>
            <a:off x="9056312" y="2452680"/>
            <a:ext cx="2533320" cy="37238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Coeficiente de Agrupamiento local</a:t>
            </a:r>
            <a:endParaRPr lang="es-MX" sz="4400" b="0" strike="noStrike" spc="-1">
              <a:solidFill>
                <a:srgbClr val="000000"/>
              </a:solidFill>
              <a:latin typeface="Calibri"/>
            </a:endParaRPr>
          </a:p>
        </p:txBody>
      </p:sp>
      <mc:AlternateContent xmlns:mc="http://schemas.openxmlformats.org/markup-compatibility/2006" xmlns:a14="http://schemas.microsoft.com/office/drawing/2010/main">
        <mc:Choice Requires="a14">
          <p:sp>
            <p:nvSpPr>
              <p:cNvPr id="124" name="TextShape 2"/>
              <p:cNvSpPr txBox="1"/>
              <p:nvPr/>
            </p:nvSpPr>
            <p:spPr>
              <a:xfrm>
                <a:off x="838080" y="1825559"/>
                <a:ext cx="8484120" cy="4741495"/>
              </a:xfrm>
              <a:prstGeom prst="rect">
                <a:avLst/>
              </a:prstGeom>
              <a:noFill/>
              <a:ln>
                <a:noFill/>
              </a:ln>
            </p:spPr>
            <p:txBody>
              <a:bodyPr/>
              <a:lstStyle/>
              <a:p>
                <a:pPr marL="108000" algn="ctr">
                  <a:spcBef>
                    <a:spcPts val="1417"/>
                  </a:spcBef>
                  <a:buClr>
                    <a:srgbClr val="000000"/>
                  </a:buClr>
                  <a:buSzPct val="45000"/>
                </a:pPr>
                <a:r>
                  <a:rPr lang="es-MX" sz="2800" b="0" strike="noStrike" spc="-1" dirty="0">
                    <a:solidFill>
                      <a:srgbClr val="000000"/>
                    </a:solidFill>
                    <a:latin typeface="Calibri"/>
                  </a:rPr>
                  <a:t># de pares de nodos adyacentes a J que son adyacentes</a:t>
                </a:r>
              </a:p>
              <a:p>
                <a:pPr marL="108000" algn="ctr">
                  <a:spcBef>
                    <a:spcPts val="1417"/>
                  </a:spcBef>
                  <a:buClr>
                    <a:srgbClr val="000000"/>
                  </a:buClr>
                  <a:buSzPct val="45000"/>
                </a:pPr>
                <a:r>
                  <a:rPr lang="es-MX" sz="2800" b="0" strike="noStrike" spc="-1" dirty="0">
                    <a:solidFill>
                      <a:srgbClr val="000000"/>
                    </a:solidFill>
                    <a:latin typeface="Calibri"/>
                  </a:rPr>
                  <a:t># de pares adyacentes a J</a:t>
                </a:r>
              </a:p>
              <a:p>
                <a:pPr marL="108000">
                  <a:spcBef>
                    <a:spcPts val="1417"/>
                  </a:spcBef>
                  <a:buClr>
                    <a:srgbClr val="000000"/>
                  </a:buClr>
                  <a:buSzPct val="45000"/>
                </a:pPr>
                <a:r>
                  <a:rPr lang="es-MX" sz="2800" b="0" strike="noStrike" spc="-1" dirty="0">
                    <a:solidFill>
                      <a:srgbClr val="000000"/>
                    </a:solidFill>
                    <a:latin typeface="Calibri"/>
                    <a:ea typeface="AR PL SungtiL GB"/>
                  </a:rPr>
                  <a:t># </a:t>
                </a:r>
                <a:r>
                  <a:rPr lang="es-MX" sz="2800" b="0" strike="noStrike" spc="-1" dirty="0">
                    <a:solidFill>
                      <a:srgbClr val="000000"/>
                    </a:solidFill>
                    <a:latin typeface="Calibri"/>
                  </a:rPr>
                  <a:t>de nodos adyacentes a J =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𝑗</m:t>
                        </m:r>
                      </m:sub>
                    </m:sSub>
                  </m:oMath>
                </a14:m>
                <a:r>
                  <a:rPr lang="es-MX" sz="2800" b="0" strike="noStrike" spc="-1" dirty="0">
                    <a:solidFill>
                      <a:srgbClr val="000000"/>
                    </a:solidFill>
                    <a:latin typeface="Calibri"/>
                  </a:rPr>
                  <a:t> = 1 (el “grado” de J)</a:t>
                </a:r>
              </a:p>
              <a:p>
                <a:pPr marL="108000">
                  <a:spcBef>
                    <a:spcPts val="1417"/>
                  </a:spcBef>
                  <a:buClr>
                    <a:srgbClr val="000000"/>
                  </a:buClr>
                  <a:buSzPct val="45000"/>
                </a:pPr>
                <a:r>
                  <a:rPr lang="es-MX" sz="2800" b="0" strike="noStrike" spc="-1" dirty="0">
                    <a:solidFill>
                      <a:srgbClr val="000000"/>
                    </a:solidFill>
                    <a:latin typeface="Calibri"/>
                  </a:rPr>
                  <a:t># numero de pares de nodos adyacentes a J = </a:t>
                </a:r>
              </a:p>
              <a:p>
                <a:pPr marL="108000">
                  <a:spcBef>
                    <a:spcPts val="1417"/>
                  </a:spcBef>
                  <a:buClr>
                    <a:srgbClr val="000000"/>
                  </a:buClr>
                  <a:buSzPct val="45000"/>
                </a:pP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𝑗</m:t>
                        </m:r>
                      </m:sub>
                    </m:sSub>
                  </m:oMath>
                </a14:m>
                <a:r>
                  <a:rPr lang="es-MX" sz="2800" b="0" strike="noStrike" spc="-1" dirty="0">
                    <a:solidFill>
                      <a:srgbClr val="000000"/>
                    </a:solidFill>
                    <a:latin typeface="Calibri"/>
                  </a:rPr>
                  <a:t> </a:t>
                </a:r>
                <a:r>
                  <a:rPr lang="es-MX" sz="2800" spc="-1" dirty="0">
                    <a:solidFill>
                      <a:srgbClr val="000000"/>
                    </a:solidFill>
                    <a:latin typeface="Calibri"/>
                  </a:rPr>
                  <a:t>(</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𝑗</m:t>
                        </m:r>
                      </m:sub>
                    </m:sSub>
                  </m:oMath>
                </a14:m>
                <a:r>
                  <a:rPr lang="es-MX" sz="2800" b="0" strike="noStrike" spc="-1" dirty="0">
                    <a:solidFill>
                      <a:srgbClr val="000000"/>
                    </a:solidFill>
                    <a:latin typeface="Calibri"/>
                  </a:rPr>
                  <a:t> – 1 ) / 2 = 0</a:t>
                </a:r>
              </a:p>
              <a:p>
                <a:pPr marL="108000">
                  <a:spcBef>
                    <a:spcPts val="1417"/>
                  </a:spcBef>
                  <a:buClr>
                    <a:srgbClr val="000000"/>
                  </a:buClr>
                  <a:buSzPct val="45000"/>
                </a:pPr>
                <a:r>
                  <a:rPr lang="es-MX" sz="2800" b="0" strike="noStrike" spc="-1" dirty="0">
                    <a:solidFill>
                      <a:srgbClr val="000000"/>
                    </a:solidFill>
                    <a:latin typeface="Calibri"/>
                  </a:rPr>
                  <a:t>No se puede dividir entre 0.</a:t>
                </a:r>
              </a:p>
              <a:p>
                <a:pPr marL="108000">
                  <a:spcBef>
                    <a:spcPts val="1417"/>
                  </a:spcBef>
                  <a:buClr>
                    <a:srgbClr val="000000"/>
                  </a:buClr>
                  <a:buSzPct val="45000"/>
                </a:pPr>
                <a:r>
                  <a:rPr lang="es-MX" sz="2800" b="0" strike="noStrike" spc="-1" dirty="0">
                    <a:solidFill>
                      <a:srgbClr val="C00000"/>
                    </a:solidFill>
                    <a:latin typeface="Calibri"/>
                  </a:rPr>
                  <a:t>Supondremos que el coeficiente de agrupamiento local de un nodo de grado inferior a 2 sea 0.</a:t>
                </a:r>
              </a:p>
            </p:txBody>
          </p:sp>
        </mc:Choice>
        <mc:Fallback xmlns="">
          <p:sp>
            <p:nvSpPr>
              <p:cNvPr id="124" name="TextShape 2"/>
              <p:cNvSpPr txBox="1">
                <a:spLocks noRot="1" noChangeAspect="1" noMove="1" noResize="1" noEditPoints="1" noAdjustHandles="1" noChangeArrowheads="1" noChangeShapeType="1" noTextEdit="1"/>
              </p:cNvSpPr>
              <p:nvPr/>
            </p:nvSpPr>
            <p:spPr>
              <a:xfrm>
                <a:off x="838080" y="1825559"/>
                <a:ext cx="8484120" cy="4741495"/>
              </a:xfrm>
              <a:prstGeom prst="rect">
                <a:avLst/>
              </a:prstGeom>
              <a:blipFill>
                <a:blip r:embed="rId2"/>
                <a:stretch>
                  <a:fillRect l="-149" t="-1609" r="-149" b="-1340"/>
                </a:stretch>
              </a:blipFill>
              <a:ln>
                <a:noFill/>
              </a:ln>
            </p:spPr>
            <p:txBody>
              <a:bodyPr/>
              <a:lstStyle/>
              <a:p>
                <a:r>
                  <a:rPr lang="es-ES_tradnl">
                    <a:noFill/>
                  </a:rPr>
                  <a:t> </a:t>
                </a:r>
              </a:p>
            </p:txBody>
          </p:sp>
        </mc:Fallback>
      </mc:AlternateContent>
      <p:pic>
        <p:nvPicPr>
          <p:cNvPr id="125" name="Imagen 124"/>
          <p:cNvPicPr/>
          <p:nvPr/>
        </p:nvPicPr>
        <p:blipFill>
          <a:blip r:embed="rId3"/>
          <a:stretch/>
        </p:blipFill>
        <p:spPr>
          <a:xfrm>
            <a:off x="9322200" y="2609696"/>
            <a:ext cx="2485800" cy="3638160"/>
          </a:xfrm>
          <a:prstGeom prst="rect">
            <a:avLst/>
          </a:prstGeom>
          <a:ln>
            <a:noFill/>
          </a:ln>
        </p:spPr>
      </p:pic>
      <p:cxnSp>
        <p:nvCxnSpPr>
          <p:cNvPr id="6" name="Conector recto 5">
            <a:extLst>
              <a:ext uri="{FF2B5EF4-FFF2-40B4-BE49-F238E27FC236}">
                <a16:creationId xmlns:a16="http://schemas.microsoft.com/office/drawing/2014/main" id="{11E679AD-D660-F045-9A07-FCC2166C072F}"/>
              </a:ext>
            </a:extLst>
          </p:cNvPr>
          <p:cNvCxnSpPr>
            <a:cxnSpLocks/>
          </p:cNvCxnSpPr>
          <p:nvPr/>
        </p:nvCxnSpPr>
        <p:spPr>
          <a:xfrm>
            <a:off x="1094504" y="2341420"/>
            <a:ext cx="8091055" cy="0"/>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Imagen 127"/>
          <p:cNvPicPr/>
          <p:nvPr/>
        </p:nvPicPr>
        <p:blipFill>
          <a:blip r:embed="rId2"/>
          <a:stretch/>
        </p:blipFill>
        <p:spPr>
          <a:xfrm>
            <a:off x="9649320" y="2360780"/>
            <a:ext cx="2542680" cy="3762000"/>
          </a:xfrm>
          <a:prstGeom prst="rect">
            <a:avLst/>
          </a:prstGeom>
          <a:ln>
            <a:noFill/>
          </a:ln>
        </p:spPr>
      </p:pic>
      <p:sp>
        <p:nvSpPr>
          <p:cNvPr id="126"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Coeficiente de Agrupamiento global</a:t>
            </a:r>
            <a:endParaRPr lang="es-MX" sz="4400" b="0" strike="noStrike" spc="-1">
              <a:solidFill>
                <a:srgbClr val="000000"/>
              </a:solidFill>
              <a:latin typeface="Calibri"/>
            </a:endParaRPr>
          </a:p>
        </p:txBody>
      </p:sp>
      <p:sp>
        <p:nvSpPr>
          <p:cNvPr id="127" name="TextShape 2"/>
          <p:cNvSpPr txBox="1"/>
          <p:nvPr/>
        </p:nvSpPr>
        <p:spPr>
          <a:xfrm>
            <a:off x="838080" y="1825560"/>
            <a:ext cx="9626720" cy="4350960"/>
          </a:xfrm>
          <a:prstGeom prst="rect">
            <a:avLst/>
          </a:prstGeom>
          <a:noFill/>
          <a:ln>
            <a:noFill/>
          </a:ln>
        </p:spPr>
        <p:txBody>
          <a:bodyPr/>
          <a:lstStyle/>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Se mide el agrupamiento en el grafo completo.</a:t>
            </a:r>
          </a:p>
          <a:p>
            <a:pPr marL="432000" indent="-324000">
              <a:spcBef>
                <a:spcPts val="1417"/>
              </a:spcBef>
              <a:buClr>
                <a:srgbClr val="000000"/>
              </a:buClr>
              <a:buSzPct val="45000"/>
              <a:buFont typeface="Wingdings" charset="2"/>
              <a:buChar char=""/>
            </a:pPr>
            <a:r>
              <a:rPr lang="es-MX" sz="2800" b="1" strike="noStrike" spc="-1" dirty="0">
                <a:solidFill>
                  <a:srgbClr val="000000"/>
                </a:solidFill>
                <a:latin typeface="Calibri"/>
              </a:rPr>
              <a:t>Enfoque 1</a:t>
            </a:r>
            <a:r>
              <a:rPr lang="es-MX" sz="2800" b="0" strike="noStrike" spc="-1" dirty="0">
                <a:solidFill>
                  <a:srgbClr val="000000"/>
                </a:solidFill>
                <a:latin typeface="Calibri"/>
              </a:rPr>
              <a:t>: Promedio del coeficiente de agrupamiento local en todos los nodos del grafo.</a:t>
            </a:r>
          </a:p>
          <a:p>
            <a:pPr marL="432000" indent="-324000">
              <a:spcBef>
                <a:spcPts val="1417"/>
              </a:spcBef>
              <a:buClr>
                <a:srgbClr val="000000"/>
              </a:buClr>
              <a:buSzPct val="45000"/>
              <a:buFont typeface="Wingdings" charset="2"/>
              <a:buChar char=""/>
            </a:pPr>
            <a:r>
              <a:rPr lang="es-MX" sz="2800" b="1" spc="-1" dirty="0">
                <a:solidFill>
                  <a:srgbClr val="000000"/>
                </a:solidFill>
                <a:latin typeface="Calibri"/>
              </a:rPr>
              <a:t>Enfoque 2</a:t>
            </a:r>
            <a:r>
              <a:rPr lang="es-MX" sz="2800" spc="-1" dirty="0">
                <a:solidFill>
                  <a:srgbClr val="000000"/>
                </a:solidFill>
                <a:latin typeface="Calibri"/>
              </a:rPr>
              <a:t>: Porcentaje de tripletas que son triángulos en el grafo.</a:t>
            </a:r>
          </a:p>
          <a:p>
            <a:pPr marL="108000">
              <a:spcBef>
                <a:spcPts val="1417"/>
              </a:spcBef>
              <a:buClr>
                <a:srgbClr val="000000"/>
              </a:buClr>
              <a:buSzPct val="45000"/>
            </a:pPr>
            <a:r>
              <a:rPr lang="es-MX" sz="2800" b="0" strike="noStrike" spc="-1" dirty="0">
                <a:solidFill>
                  <a:srgbClr val="000000"/>
                </a:solidFill>
                <a:latin typeface="Calibri"/>
              </a:rPr>
              <a:t>Triángulos</a:t>
            </a:r>
          </a:p>
          <a:p>
            <a:pPr marL="108000">
              <a:spcBef>
                <a:spcPts val="1417"/>
              </a:spcBef>
              <a:buClr>
                <a:srgbClr val="000000"/>
              </a:buClr>
              <a:buSzPct val="45000"/>
            </a:pPr>
            <a:r>
              <a:rPr lang="es-MX" sz="2800" b="0" strike="noStrike" spc="-1" dirty="0">
                <a:solidFill>
                  <a:srgbClr val="000000"/>
                </a:solidFill>
                <a:latin typeface="Calibri"/>
              </a:rPr>
              <a:t>				     </a:t>
            </a:r>
            <a:r>
              <a:rPr lang="es-MX" sz="2800" b="1" strike="noStrike" spc="-1" dirty="0">
                <a:solidFill>
                  <a:srgbClr val="000000"/>
                </a:solidFill>
                <a:latin typeface="Calibri"/>
              </a:rPr>
              <a:t>Transitividad</a:t>
            </a:r>
            <a:r>
              <a:rPr lang="es-MX" sz="2800" b="0" strike="noStrike" spc="-1" dirty="0">
                <a:solidFill>
                  <a:srgbClr val="000000"/>
                </a:solidFill>
                <a:latin typeface="Calibri"/>
              </a:rPr>
              <a:t>: 3* # de triángulos </a:t>
            </a:r>
          </a:p>
          <a:p>
            <a:pPr marL="108000">
              <a:spcBef>
                <a:spcPts val="1417"/>
              </a:spcBef>
              <a:buClr>
                <a:srgbClr val="000000"/>
              </a:buClr>
              <a:buSzPct val="45000"/>
            </a:pPr>
            <a:r>
              <a:rPr lang="es-MX" sz="2800" spc="-1" dirty="0">
                <a:solidFill>
                  <a:srgbClr val="000000"/>
                </a:solidFill>
                <a:latin typeface="Calibri"/>
              </a:rPr>
              <a:t>Tripletas						  # de tripletas</a:t>
            </a:r>
            <a:endParaRPr lang="es-MX" sz="2800" b="0" strike="noStrike" spc="-1" dirty="0">
              <a:solidFill>
                <a:srgbClr val="000000"/>
              </a:solidFill>
              <a:latin typeface="Calibri"/>
            </a:endParaRPr>
          </a:p>
        </p:txBody>
      </p:sp>
      <p:pic>
        <p:nvPicPr>
          <p:cNvPr id="2" name="Imagen 1">
            <a:extLst>
              <a:ext uri="{FF2B5EF4-FFF2-40B4-BE49-F238E27FC236}">
                <a16:creationId xmlns:a16="http://schemas.microsoft.com/office/drawing/2014/main" id="{E99A6B67-05FA-C342-99C8-8816B81EFC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5560" y="4241780"/>
            <a:ext cx="1237659" cy="2087033"/>
          </a:xfrm>
          <a:prstGeom prst="rect">
            <a:avLst/>
          </a:prstGeom>
        </p:spPr>
      </p:pic>
      <p:cxnSp>
        <p:nvCxnSpPr>
          <p:cNvPr id="4" name="Conector recto 3">
            <a:extLst>
              <a:ext uri="{FF2B5EF4-FFF2-40B4-BE49-F238E27FC236}">
                <a16:creationId xmlns:a16="http://schemas.microsoft.com/office/drawing/2014/main" id="{5F2C774E-8778-0040-BEF5-CC5F27C32BD9}"/>
              </a:ext>
            </a:extLst>
          </p:cNvPr>
          <p:cNvCxnSpPr/>
          <p:nvPr/>
        </p:nvCxnSpPr>
        <p:spPr>
          <a:xfrm>
            <a:off x="7375235" y="5680365"/>
            <a:ext cx="2232520" cy="0"/>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dirty="0">
                <a:solidFill>
                  <a:srgbClr val="000000"/>
                </a:solidFill>
                <a:latin typeface="Calibri Light"/>
              </a:rPr>
              <a:t>Transitividad vs. Promedio de coeficiente de agrupamiento</a:t>
            </a:r>
            <a:endParaRPr lang="es-MX" sz="4400" b="0" strike="noStrike" spc="-1" dirty="0">
              <a:solidFill>
                <a:srgbClr val="000000"/>
              </a:solidFill>
              <a:latin typeface="Calibri"/>
            </a:endParaRPr>
          </a:p>
        </p:txBody>
      </p:sp>
      <p:sp>
        <p:nvSpPr>
          <p:cNvPr id="127" name="TextShape 2"/>
          <p:cNvSpPr txBox="1"/>
          <p:nvPr/>
        </p:nvSpPr>
        <p:spPr>
          <a:xfrm>
            <a:off x="838080" y="1825560"/>
            <a:ext cx="10855156" cy="1082163"/>
          </a:xfrm>
          <a:prstGeom prst="rect">
            <a:avLst/>
          </a:prstGeom>
          <a:noFill/>
          <a:ln>
            <a:noFill/>
          </a:ln>
        </p:spPr>
        <p:txBody>
          <a:bodyPr/>
          <a:lstStyle/>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Ambos miden la tendencia de las aritas a formar triángulos.</a:t>
            </a:r>
          </a:p>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La transitividad pesa los nodos con grados mayores más alto.</a:t>
            </a:r>
          </a:p>
        </p:txBody>
      </p:sp>
      <p:pic>
        <p:nvPicPr>
          <p:cNvPr id="3" name="Imagen 2">
            <a:extLst>
              <a:ext uri="{FF2B5EF4-FFF2-40B4-BE49-F238E27FC236}">
                <a16:creationId xmlns:a16="http://schemas.microsoft.com/office/drawing/2014/main" id="{28BEA2CD-B013-BB44-8045-B0D3B6CC38F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080" y="3062432"/>
            <a:ext cx="2628900" cy="2755900"/>
          </a:xfrm>
          <a:prstGeom prst="rect">
            <a:avLst/>
          </a:prstGeom>
        </p:spPr>
      </p:pic>
      <p:pic>
        <p:nvPicPr>
          <p:cNvPr id="6" name="Imagen 5">
            <a:extLst>
              <a:ext uri="{FF2B5EF4-FFF2-40B4-BE49-F238E27FC236}">
                <a16:creationId xmlns:a16="http://schemas.microsoft.com/office/drawing/2014/main" id="{8E397433-293D-E94F-B42C-613ABA2F41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65583" y="3087832"/>
            <a:ext cx="2794000" cy="2730500"/>
          </a:xfrm>
          <a:prstGeom prst="rect">
            <a:avLst/>
          </a:prstGeom>
        </p:spPr>
      </p:pic>
      <p:sp>
        <p:nvSpPr>
          <p:cNvPr id="8" name="CuadroTexto 7">
            <a:extLst>
              <a:ext uri="{FF2B5EF4-FFF2-40B4-BE49-F238E27FC236}">
                <a16:creationId xmlns:a16="http://schemas.microsoft.com/office/drawing/2014/main" id="{645D80D0-1302-F042-89BA-3C1E926A793F}"/>
              </a:ext>
            </a:extLst>
          </p:cNvPr>
          <p:cNvSpPr txBox="1"/>
          <p:nvPr/>
        </p:nvSpPr>
        <p:spPr>
          <a:xfrm>
            <a:off x="3636564" y="3252753"/>
            <a:ext cx="2459435" cy="1200329"/>
          </a:xfrm>
          <a:prstGeom prst="rect">
            <a:avLst/>
          </a:prstGeom>
          <a:noFill/>
        </p:spPr>
        <p:txBody>
          <a:bodyPr wrap="square" rtlCol="0">
            <a:spAutoFit/>
          </a:bodyPr>
          <a:lstStyle/>
          <a:p>
            <a:r>
              <a:rPr lang="es-ES_tradnl" dirty="0"/>
              <a:t>La mayoría de los nodos tienen LCC alto</a:t>
            </a:r>
          </a:p>
          <a:p>
            <a:r>
              <a:rPr lang="es-ES_tradnl" dirty="0"/>
              <a:t>Los nodos de alto grado tiene bajo LCC</a:t>
            </a:r>
          </a:p>
        </p:txBody>
      </p:sp>
      <p:sp>
        <p:nvSpPr>
          <p:cNvPr id="9" name="CuadroTexto 8">
            <a:extLst>
              <a:ext uri="{FF2B5EF4-FFF2-40B4-BE49-F238E27FC236}">
                <a16:creationId xmlns:a16="http://schemas.microsoft.com/office/drawing/2014/main" id="{A4B3BC4A-01B7-4C4A-B32D-CAD26F5BC80A}"/>
              </a:ext>
            </a:extLst>
          </p:cNvPr>
          <p:cNvSpPr txBox="1"/>
          <p:nvPr/>
        </p:nvSpPr>
        <p:spPr>
          <a:xfrm>
            <a:off x="9393382" y="3252753"/>
            <a:ext cx="2604654" cy="1200329"/>
          </a:xfrm>
          <a:prstGeom prst="rect">
            <a:avLst/>
          </a:prstGeom>
          <a:noFill/>
        </p:spPr>
        <p:txBody>
          <a:bodyPr wrap="square" rtlCol="0">
            <a:spAutoFit/>
          </a:bodyPr>
          <a:lstStyle/>
          <a:p>
            <a:r>
              <a:rPr lang="es-ES_tradnl" dirty="0"/>
              <a:t>La mayoría de los nodos tienen bajo LCC</a:t>
            </a:r>
          </a:p>
          <a:p>
            <a:r>
              <a:rPr lang="es-ES_tradnl" dirty="0"/>
              <a:t>Los nodo de alto grado tiene alto LCC</a:t>
            </a:r>
          </a:p>
        </p:txBody>
      </p:sp>
      <p:sp>
        <p:nvSpPr>
          <p:cNvPr id="10" name="Rectángulo 9">
            <a:extLst>
              <a:ext uri="{FF2B5EF4-FFF2-40B4-BE49-F238E27FC236}">
                <a16:creationId xmlns:a16="http://schemas.microsoft.com/office/drawing/2014/main" id="{4B841B2A-81A0-6749-90A1-70958A0BFA59}"/>
              </a:ext>
            </a:extLst>
          </p:cNvPr>
          <p:cNvSpPr/>
          <p:nvPr/>
        </p:nvSpPr>
        <p:spPr>
          <a:xfrm>
            <a:off x="838080" y="5998441"/>
            <a:ext cx="6096000" cy="646331"/>
          </a:xfrm>
          <a:prstGeom prst="rect">
            <a:avLst/>
          </a:prstGeom>
        </p:spPr>
        <p:txBody>
          <a:bodyPr>
            <a:spAutoFit/>
          </a:bodyPr>
          <a:lstStyle/>
          <a:p>
            <a:r>
              <a:rPr lang="es-MX" dirty="0">
                <a:effectLst/>
                <a:latin typeface="Helvetica" pitchFamily="2" charset="0"/>
              </a:rPr>
              <a:t>Prom. Coef. Agrup. = 0.93</a:t>
            </a:r>
          </a:p>
          <a:p>
            <a:r>
              <a:rPr lang="es-MX" dirty="0">
                <a:effectLst/>
                <a:latin typeface="Helvetica" pitchFamily="2" charset="0"/>
              </a:rPr>
              <a:t>Transitividad = 0.23</a:t>
            </a:r>
          </a:p>
        </p:txBody>
      </p:sp>
      <p:sp>
        <p:nvSpPr>
          <p:cNvPr id="11" name="Rectángulo 10">
            <a:extLst>
              <a:ext uri="{FF2B5EF4-FFF2-40B4-BE49-F238E27FC236}">
                <a16:creationId xmlns:a16="http://schemas.microsoft.com/office/drawing/2014/main" id="{19AB4527-A84B-6D46-9828-BB14717343B0}"/>
              </a:ext>
            </a:extLst>
          </p:cNvPr>
          <p:cNvSpPr/>
          <p:nvPr/>
        </p:nvSpPr>
        <p:spPr>
          <a:xfrm>
            <a:off x="6567054" y="5998440"/>
            <a:ext cx="3200401" cy="646331"/>
          </a:xfrm>
          <a:prstGeom prst="rect">
            <a:avLst/>
          </a:prstGeom>
        </p:spPr>
        <p:txBody>
          <a:bodyPr wrap="square">
            <a:spAutoFit/>
          </a:bodyPr>
          <a:lstStyle/>
          <a:p>
            <a:r>
              <a:rPr lang="es-MX" dirty="0">
                <a:effectLst/>
                <a:latin typeface="Helvetica" pitchFamily="2" charset="0"/>
              </a:rPr>
              <a:t>Prom. Coef. Agrup. = 0.25</a:t>
            </a:r>
          </a:p>
          <a:p>
            <a:r>
              <a:rPr lang="es-MX" dirty="0">
                <a:effectLst/>
                <a:latin typeface="Helvetica" pitchFamily="2" charset="0"/>
              </a:rPr>
              <a:t>Transitividad = 0.86</a:t>
            </a:r>
          </a:p>
        </p:txBody>
      </p:sp>
    </p:spTree>
    <p:extLst>
      <p:ext uri="{BB962C8B-B14F-4D97-AF65-F5344CB8AC3E}">
        <p14:creationId xmlns:p14="http://schemas.microsoft.com/office/powerpoint/2010/main" val="258683955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 name="TextShape 1"/>
          <p:cNvSpPr txBox="1"/>
          <p:nvPr/>
        </p:nvSpPr>
        <p:spPr>
          <a:xfrm>
            <a:off x="4965430" y="629268"/>
            <a:ext cx="6586491" cy="128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strike="noStrike" spc="-1">
                <a:latin typeface="+mj-lt"/>
                <a:ea typeface="+mj-ea"/>
                <a:cs typeface="+mj-cs"/>
              </a:rPr>
              <a:t>Distancia</a:t>
            </a:r>
            <a:endParaRPr lang="en-US" sz="4400" b="0" strike="noStrike" spc="-1">
              <a:latin typeface="+mj-lt"/>
              <a:ea typeface="+mj-ea"/>
              <a:cs typeface="+mj-cs"/>
            </a:endParaRPr>
          </a:p>
        </p:txBody>
      </p:sp>
      <p:pic>
        <p:nvPicPr>
          <p:cNvPr id="2" name="Imagen 1">
            <a:extLst>
              <a:ext uri="{FF2B5EF4-FFF2-40B4-BE49-F238E27FC236}">
                <a16:creationId xmlns:a16="http://schemas.microsoft.com/office/drawing/2014/main" id="{0CA4C979-F68F-E74D-9CB1-9CBB0EAA55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460328"/>
            <a:ext cx="3895758" cy="5763491"/>
          </a:xfrm>
          <a:prstGeom prst="rect">
            <a:avLst/>
          </a:prstGeom>
          <a:effectLst/>
        </p:spPr>
      </p:pic>
      <p:cxnSp>
        <p:nvCxnSpPr>
          <p:cNvPr id="96" name="Straight Connector 95">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1" name="TextShape 2"/>
          <p:cNvSpPr txBox="1"/>
          <p:nvPr/>
        </p:nvSpPr>
        <p:spPr>
          <a:xfrm>
            <a:off x="4965431" y="2438400"/>
            <a:ext cx="6586489" cy="3785419"/>
          </a:xfrm>
          <a:prstGeom prst="rect">
            <a:avLst/>
          </a:prstGeom>
        </p:spPr>
        <p:txBody>
          <a:bodyPr vert="horz" lIns="91440" tIns="45720" rIns="91440" bIns="45720" rtlCol="0">
            <a:normAutofit/>
          </a:bodyPr>
          <a:lstStyle/>
          <a:p>
            <a:pPr marL="432000" indent="-228600">
              <a:lnSpc>
                <a:spcPct val="90000"/>
              </a:lnSpc>
              <a:spcBef>
                <a:spcPts val="1417"/>
              </a:spcBef>
              <a:buClr>
                <a:srgbClr val="000000"/>
              </a:buClr>
              <a:buSzPct val="45000"/>
              <a:buFont typeface="Arial" panose="020B0604020202020204" pitchFamily="34" charset="0"/>
              <a:buChar char="•"/>
            </a:pPr>
            <a:r>
              <a:rPr lang="es-ES_tradnl" sz="2400" spc="-1" dirty="0"/>
              <a:t>¿Qué tan lejos está el nodo A del nodo H?</a:t>
            </a:r>
          </a:p>
          <a:p>
            <a:pPr marL="432000" indent="-228600">
              <a:lnSpc>
                <a:spcPct val="90000"/>
              </a:lnSpc>
              <a:spcBef>
                <a:spcPts val="1417"/>
              </a:spcBef>
              <a:buClr>
                <a:srgbClr val="000000"/>
              </a:buClr>
              <a:buSzPct val="45000"/>
              <a:buFont typeface="Arial" panose="020B0604020202020204" pitchFamily="34" charset="0"/>
              <a:buChar char="•"/>
            </a:pPr>
            <a:r>
              <a:rPr lang="es-ES_tradnl" sz="2400" spc="-1" dirty="0"/>
              <a:t>¿Están los nodos lejos o cerca unos de otros en este grafo?</a:t>
            </a:r>
          </a:p>
          <a:p>
            <a:pPr marL="432000" indent="-228600">
              <a:lnSpc>
                <a:spcPct val="90000"/>
              </a:lnSpc>
              <a:spcBef>
                <a:spcPts val="1417"/>
              </a:spcBef>
              <a:buClr>
                <a:srgbClr val="000000"/>
              </a:buClr>
              <a:buSzPct val="45000"/>
              <a:buFont typeface="Arial" panose="020B0604020202020204" pitchFamily="34" charset="0"/>
              <a:buChar char="•"/>
            </a:pPr>
            <a:r>
              <a:rPr lang="es-ES_tradnl" sz="2400" spc="-1" dirty="0"/>
              <a:t>¿Qué nodos son "más cercanos" y "más lejanos" a otros nodos?</a:t>
            </a:r>
          </a:p>
          <a:p>
            <a:pPr marL="432000" indent="-228600">
              <a:lnSpc>
                <a:spcPct val="90000"/>
              </a:lnSpc>
              <a:spcBef>
                <a:spcPts val="1417"/>
              </a:spcBef>
              <a:buClr>
                <a:srgbClr val="000000"/>
              </a:buClr>
              <a:buSzPct val="45000"/>
              <a:buFont typeface="Arial" panose="020B0604020202020204" pitchFamily="34" charset="0"/>
              <a:buChar char="•"/>
            </a:pPr>
            <a:r>
              <a:rPr lang="es-ES_tradnl" sz="2400" spc="-1" dirty="0"/>
              <a:t>Necesitamos un sentido de distancia entre los nodos para responder estas preguntas.</a:t>
            </a:r>
            <a:endParaRPr lang="es-ES_tradnl" sz="2400" b="0" strike="noStrike" spc="-1" dirty="0"/>
          </a:p>
        </p:txBody>
      </p:sp>
    </p:spTree>
    <p:extLst>
      <p:ext uri="{BB962C8B-B14F-4D97-AF65-F5344CB8AC3E}">
        <p14:creationId xmlns:p14="http://schemas.microsoft.com/office/powerpoint/2010/main" val="167780897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A44142E-012F-684F-99D7-96D88C9CA2D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55198" y="1900768"/>
            <a:ext cx="3403600" cy="48895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Caminos (Paths)</a:t>
            </a:r>
            <a:endParaRPr lang="es-MX" sz="4400" b="0" strike="noStrike" spc="-1" dirty="0">
              <a:solidFill>
                <a:srgbClr val="000000"/>
              </a:solidFill>
              <a:latin typeface="Calibri"/>
            </a:endParaRPr>
          </a:p>
        </p:txBody>
      </p:sp>
      <p:sp>
        <p:nvSpPr>
          <p:cNvPr id="91" name="TextShape 2"/>
          <p:cNvSpPr txBox="1"/>
          <p:nvPr/>
        </p:nvSpPr>
        <p:spPr>
          <a:xfrm>
            <a:off x="838080" y="1825560"/>
            <a:ext cx="10969920" cy="4350960"/>
          </a:xfrm>
          <a:prstGeom prst="rect">
            <a:avLst/>
          </a:prstGeom>
          <a:noFill/>
          <a:ln>
            <a:noFill/>
          </a:ln>
        </p:spPr>
        <p:txBody>
          <a:bodyPr/>
          <a:lstStyle/>
          <a:p>
            <a:pPr marL="432000" indent="-324000">
              <a:spcBef>
                <a:spcPts val="1417"/>
              </a:spcBef>
              <a:buClr>
                <a:srgbClr val="000000"/>
              </a:buClr>
              <a:buSzPct val="45000"/>
              <a:buFont typeface="Wingdings" charset="2"/>
              <a:buChar char=""/>
            </a:pPr>
            <a:r>
              <a:rPr lang="es-ES_tradnl" sz="2800" spc="-1" dirty="0">
                <a:solidFill>
                  <a:srgbClr val="000000"/>
                </a:solidFill>
                <a:latin typeface="Calibri"/>
              </a:rPr>
              <a:t>Una secuencia de nodos conectados por una arista.</a:t>
            </a:r>
          </a:p>
          <a:p>
            <a:pPr marL="432000" indent="-324000">
              <a:spcBef>
                <a:spcPts val="1417"/>
              </a:spcBef>
              <a:buClr>
                <a:srgbClr val="000000"/>
              </a:buClr>
              <a:buSzPct val="45000"/>
              <a:buFont typeface="Wingdings" charset="2"/>
              <a:buChar char=""/>
            </a:pPr>
            <a:r>
              <a:rPr lang="es-ES_tradnl" sz="2800" spc="-1" dirty="0">
                <a:solidFill>
                  <a:srgbClr val="000000"/>
                </a:solidFill>
                <a:latin typeface="Calibri"/>
              </a:rPr>
              <a:t>Encuentre dos caminos desde el nodo G al nodo C:</a:t>
            </a:r>
            <a:endParaRPr lang="es-ES_tradnl" sz="2800" b="0" strike="noStrike" spc="-1" dirty="0">
              <a:solidFill>
                <a:srgbClr val="000000"/>
              </a:solidFill>
              <a:latin typeface="Calibri"/>
            </a:endParaRPr>
          </a:p>
        </p:txBody>
      </p:sp>
      <p:sp>
        <p:nvSpPr>
          <p:cNvPr id="3" name="Rectángulo 2">
            <a:extLst>
              <a:ext uri="{FF2B5EF4-FFF2-40B4-BE49-F238E27FC236}">
                <a16:creationId xmlns:a16="http://schemas.microsoft.com/office/drawing/2014/main" id="{C3477B8C-F0E7-BB43-A130-69389BAB2C68}"/>
              </a:ext>
            </a:extLst>
          </p:cNvPr>
          <p:cNvSpPr/>
          <p:nvPr/>
        </p:nvSpPr>
        <p:spPr>
          <a:xfrm>
            <a:off x="1303867" y="3354709"/>
            <a:ext cx="6096000" cy="830997"/>
          </a:xfrm>
          <a:prstGeom prst="rect">
            <a:avLst/>
          </a:prstGeom>
        </p:spPr>
        <p:txBody>
          <a:bodyPr>
            <a:spAutoFit/>
          </a:bodyPr>
          <a:lstStyle/>
          <a:p>
            <a:r>
              <a:rPr lang="es-MX" sz="2400" dirty="0">
                <a:solidFill>
                  <a:srgbClr val="0000FF"/>
                </a:solidFill>
                <a:latin typeface="Helvetica" pitchFamily="2" charset="0"/>
              </a:rPr>
              <a:t>G – F – C</a:t>
            </a:r>
          </a:p>
          <a:p>
            <a:r>
              <a:rPr lang="es-MX" sz="2400" dirty="0">
                <a:solidFill>
                  <a:srgbClr val="0000FF"/>
                </a:solidFill>
                <a:latin typeface="Helvetica" pitchFamily="2" charset="0"/>
              </a:rPr>
              <a:t>G – F – E – C</a:t>
            </a:r>
            <a:endParaRPr lang="es-MX" sz="2400" dirty="0">
              <a:solidFill>
                <a:srgbClr val="0000FF"/>
              </a:solidFill>
              <a:effectLst/>
              <a:latin typeface="Helvetica" pitchFamily="2" charset="0"/>
            </a:endParaRPr>
          </a:p>
        </p:txBody>
      </p:sp>
    </p:spTree>
    <p:extLst>
      <p:ext uri="{BB962C8B-B14F-4D97-AF65-F5344CB8AC3E}">
        <p14:creationId xmlns:p14="http://schemas.microsoft.com/office/powerpoint/2010/main" val="1830794439"/>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Estadísticas de grafos</a:t>
            </a:r>
            <a:endParaRPr lang="es-MX" sz="4400" b="1" strike="noStrike" spc="-1">
              <a:solidFill>
                <a:srgbClr val="000000"/>
              </a:solidFill>
              <a:latin typeface="Calibri"/>
            </a:endParaRPr>
          </a:p>
        </p:txBody>
      </p:sp>
      <p:sp>
        <p:nvSpPr>
          <p:cNvPr id="87" name="TextShape 2"/>
          <p:cNvSpPr txBox="1"/>
          <p:nvPr/>
        </p:nvSpPr>
        <p:spPr>
          <a:xfrm>
            <a:off x="838080" y="1825560"/>
            <a:ext cx="10515240" cy="4350960"/>
          </a:xfrm>
          <a:prstGeom prst="rect">
            <a:avLst/>
          </a:prstGeom>
          <a:noFill/>
          <a:ln>
            <a:noFill/>
          </a:ln>
        </p:spPr>
        <p:txBody>
          <a:bodyPr/>
          <a:lstStyle/>
          <a:p>
            <a:pPr marL="228600" indent="-228240" algn="just">
              <a:lnSpc>
                <a:spcPct val="90000"/>
              </a:lnSpc>
              <a:spcBef>
                <a:spcPts val="1001"/>
              </a:spcBef>
              <a:buClr>
                <a:srgbClr val="000000"/>
              </a:buClr>
              <a:buFont typeface="Arial"/>
              <a:buChar char="•"/>
            </a:pPr>
            <a:r>
              <a:rPr lang="es-MX" sz="2800" b="0" strike="noStrike" spc="-1" dirty="0">
                <a:solidFill>
                  <a:srgbClr val="000000"/>
                </a:solidFill>
                <a:latin typeface="Calibri"/>
              </a:rPr>
              <a:t>Proporcionan una gran cantidad de información</a:t>
            </a:r>
            <a:r>
              <a:rPr lang="es-MX" sz="2800" spc="-1" dirty="0">
                <a:solidFill>
                  <a:srgbClr val="000000"/>
                </a:solidFill>
                <a:latin typeface="Calibri"/>
              </a:rPr>
              <a:t>.</a:t>
            </a:r>
          </a:p>
          <a:p>
            <a:pPr marL="228600" indent="-228240" algn="just">
              <a:lnSpc>
                <a:spcPct val="90000"/>
              </a:lnSpc>
              <a:spcBef>
                <a:spcPts val="1001"/>
              </a:spcBef>
              <a:buClr>
                <a:srgbClr val="000000"/>
              </a:buClr>
              <a:buFont typeface="Arial"/>
              <a:buChar char="•"/>
            </a:pPr>
            <a:endParaRPr lang="es-MX" sz="2800" b="0" strike="noStrike" spc="-1" dirty="0">
              <a:solidFill>
                <a:srgbClr val="000000"/>
              </a:solidFill>
              <a:latin typeface="Calibri"/>
            </a:endParaRPr>
          </a:p>
          <a:p>
            <a:pPr marL="228600" indent="-228240" algn="just">
              <a:lnSpc>
                <a:spcPct val="90000"/>
              </a:lnSpc>
              <a:spcBef>
                <a:spcPts val="1001"/>
              </a:spcBef>
              <a:buClr>
                <a:srgbClr val="000000"/>
              </a:buClr>
              <a:buFont typeface="Arial"/>
              <a:buChar char="•"/>
            </a:pPr>
            <a:r>
              <a:rPr lang="es-MX" sz="2800" b="0" strike="noStrike" spc="-1" dirty="0">
                <a:solidFill>
                  <a:srgbClr val="000000"/>
                </a:solidFill>
                <a:latin typeface="Calibri"/>
              </a:rPr>
              <a:t>Algunas estadísticas de alto nivel responderán preguntas sobre el tamaño, la densidad y la cantidad de grafos por separado (componentes).</a:t>
            </a:r>
          </a:p>
          <a:p>
            <a:pPr algn="just">
              <a:lnSpc>
                <a:spcPct val="90000"/>
              </a:lnSpc>
              <a:spcBef>
                <a:spcPts val="1001"/>
              </a:spcBef>
            </a:pPr>
            <a:endParaRPr lang="es-MX" sz="2800" b="0" strike="noStrike" spc="-1" dirty="0">
              <a:solidFill>
                <a:srgbClr val="000000"/>
              </a:solidFill>
              <a:latin typeface="Calibri"/>
            </a:endParaRPr>
          </a:p>
          <a:p>
            <a:pPr marL="228600" indent="-228240" algn="just">
              <a:lnSpc>
                <a:spcPct val="90000"/>
              </a:lnSpc>
              <a:spcBef>
                <a:spcPts val="1001"/>
              </a:spcBef>
              <a:buClr>
                <a:srgbClr val="000000"/>
              </a:buClr>
              <a:buFont typeface="Arial"/>
              <a:buChar char="•"/>
            </a:pPr>
            <a:r>
              <a:rPr lang="es-MX" sz="2800" b="0" strike="noStrike" spc="-1" dirty="0">
                <a:solidFill>
                  <a:srgbClr val="000000"/>
                </a:solidFill>
                <a:latin typeface="Calibri"/>
              </a:rPr>
              <a:t>¿Qué estadísticas de los grafos son relevantes?</a:t>
            </a:r>
          </a:p>
          <a:p>
            <a:pPr marL="685800" lvl="1" indent="-228240" algn="just">
              <a:lnSpc>
                <a:spcPct val="90000"/>
              </a:lnSpc>
              <a:spcBef>
                <a:spcPts val="499"/>
              </a:spcBef>
              <a:buClr>
                <a:srgbClr val="000000"/>
              </a:buClr>
              <a:buFont typeface="Arial"/>
              <a:buChar char="•"/>
            </a:pPr>
            <a:r>
              <a:rPr lang="es-MX" sz="2400" b="0" strike="noStrike" spc="-1" dirty="0">
                <a:solidFill>
                  <a:srgbClr val="000000"/>
                </a:solidFill>
                <a:latin typeface="Calibri"/>
              </a:rPr>
              <a:t>Depende, en parte, del objetivo del estudio. </a:t>
            </a:r>
          </a:p>
          <a:p>
            <a:pPr marL="685800" lvl="1" indent="-228240" algn="just">
              <a:lnSpc>
                <a:spcPct val="90000"/>
              </a:lnSpc>
              <a:spcBef>
                <a:spcPts val="499"/>
              </a:spcBef>
              <a:buClr>
                <a:srgbClr val="000000"/>
              </a:buClr>
              <a:buFont typeface="Arial"/>
              <a:buChar char="•"/>
            </a:pPr>
            <a:r>
              <a:rPr lang="es-MX" sz="2400" b="0" strike="noStrike" spc="-1" dirty="0">
                <a:solidFill>
                  <a:srgbClr val="000000"/>
                </a:solidFill>
                <a:latin typeface="Calibri"/>
              </a:rPr>
              <a:t>Algunas de las estadísticas de grafos más simples pueden ser la densidad, el grado y la centralidad.</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C0A71B7-49EC-B747-92E2-B3CC522E12E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44466" y="1825560"/>
            <a:ext cx="3403600" cy="48895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Distancia</a:t>
            </a:r>
            <a:endParaRPr lang="es-MX" sz="4400" b="0" strike="noStrike" spc="-1" dirty="0">
              <a:solidFill>
                <a:srgbClr val="000000"/>
              </a:solidFill>
              <a:latin typeface="Calibri"/>
            </a:endParaRPr>
          </a:p>
        </p:txBody>
      </p:sp>
      <p:sp>
        <p:nvSpPr>
          <p:cNvPr id="91" name="TextShape 2"/>
          <p:cNvSpPr txBox="1"/>
          <p:nvPr/>
        </p:nvSpPr>
        <p:spPr>
          <a:xfrm>
            <a:off x="838080" y="1825560"/>
            <a:ext cx="8373653" cy="4350960"/>
          </a:xfrm>
          <a:prstGeom prst="rect">
            <a:avLst/>
          </a:prstGeom>
          <a:noFill/>
          <a:ln>
            <a:noFill/>
          </a:ln>
        </p:spPr>
        <p:txBody>
          <a:bodyPr/>
          <a:lstStyle/>
          <a:p>
            <a:pPr marL="432000" indent="-324000">
              <a:spcBef>
                <a:spcPts val="1417"/>
              </a:spcBef>
              <a:buClr>
                <a:srgbClr val="000000"/>
              </a:buClr>
              <a:buSzPct val="45000"/>
              <a:buFont typeface="Wingdings" charset="2"/>
              <a:buChar char=""/>
            </a:pPr>
            <a:r>
              <a:rPr lang="es-ES_tradnl" sz="2800" spc="-1" dirty="0">
                <a:solidFill>
                  <a:srgbClr val="000000"/>
                </a:solidFill>
                <a:latin typeface="Calibri"/>
              </a:rPr>
              <a:t>¿Qué tan lejos está el nodo A del nodo H?</a:t>
            </a:r>
          </a:p>
          <a:p>
            <a:pPr marL="108000">
              <a:spcBef>
                <a:spcPts val="1417"/>
              </a:spcBef>
              <a:buClr>
                <a:srgbClr val="000000"/>
              </a:buClr>
              <a:buSzPct val="45000"/>
            </a:pPr>
            <a:r>
              <a:rPr lang="es-ES_tradnl" sz="2400" dirty="0">
                <a:solidFill>
                  <a:srgbClr val="0000FF"/>
                </a:solidFill>
                <a:latin typeface="Helvetica" pitchFamily="2" charset="0"/>
              </a:rPr>
              <a:t>Camino 1: A - B - C - E - H (4 “saltos”)</a:t>
            </a:r>
          </a:p>
          <a:p>
            <a:pPr marL="108000">
              <a:spcBef>
                <a:spcPts val="1417"/>
              </a:spcBef>
              <a:buClr>
                <a:srgbClr val="000000"/>
              </a:buClr>
              <a:buSzPct val="45000"/>
            </a:pPr>
            <a:r>
              <a:rPr lang="es-ES_tradnl" sz="2400" dirty="0">
                <a:solidFill>
                  <a:srgbClr val="0000FF"/>
                </a:solidFill>
                <a:latin typeface="Helvetica" pitchFamily="2" charset="0"/>
              </a:rPr>
              <a:t>Camino 2: A - B - C - F - E - H (5 “saltos”)</a:t>
            </a:r>
          </a:p>
          <a:p>
            <a:pPr marL="432000" indent="-324000">
              <a:spcBef>
                <a:spcPts val="1417"/>
              </a:spcBef>
              <a:buClr>
                <a:srgbClr val="000000"/>
              </a:buClr>
              <a:buSzPct val="45000"/>
              <a:buFont typeface="Wingdings" charset="2"/>
              <a:buChar char=""/>
            </a:pPr>
            <a:r>
              <a:rPr lang="es-ES_tradnl" sz="2800" spc="-1" dirty="0">
                <a:solidFill>
                  <a:srgbClr val="000000"/>
                </a:solidFill>
                <a:latin typeface="Calibri"/>
              </a:rPr>
              <a:t>Longitud del camino: Número de pasos que contiene de principio a fin.</a:t>
            </a:r>
          </a:p>
          <a:p>
            <a:pPr marL="889200" lvl="1" indent="-324000">
              <a:spcBef>
                <a:spcPts val="1417"/>
              </a:spcBef>
              <a:buClr>
                <a:srgbClr val="000000"/>
              </a:buClr>
              <a:buSzPct val="45000"/>
              <a:buFont typeface="Wingdings" charset="2"/>
              <a:buChar char=""/>
            </a:pPr>
            <a:r>
              <a:rPr lang="es-ES_tradnl" sz="2800" spc="-1" dirty="0">
                <a:solidFill>
                  <a:srgbClr val="000000"/>
                </a:solidFill>
                <a:latin typeface="Calibri"/>
              </a:rPr>
              <a:t>El camino 1 tiene longitud 4</a:t>
            </a:r>
          </a:p>
          <a:p>
            <a:pPr marL="889200" lvl="1" indent="-324000">
              <a:spcBef>
                <a:spcPts val="1417"/>
              </a:spcBef>
              <a:buClr>
                <a:srgbClr val="000000"/>
              </a:buClr>
              <a:buSzPct val="45000"/>
              <a:buFont typeface="Wingdings" charset="2"/>
              <a:buChar char=""/>
            </a:pPr>
            <a:r>
              <a:rPr lang="es-ES_tradnl" sz="2800" spc="-1" dirty="0">
                <a:solidFill>
                  <a:srgbClr val="000000"/>
                </a:solidFill>
                <a:latin typeface="Calibri"/>
              </a:rPr>
              <a:t>El camino 2 tiene longitud 5</a:t>
            </a:r>
            <a:endParaRPr lang="es-ES_tradnl" sz="2800" b="0" strike="noStrike" spc="-1" dirty="0">
              <a:solidFill>
                <a:srgbClr val="000000"/>
              </a:solidFill>
              <a:latin typeface="Calibri"/>
            </a:endParaRPr>
          </a:p>
        </p:txBody>
      </p:sp>
    </p:spTree>
    <p:extLst>
      <p:ext uri="{BB962C8B-B14F-4D97-AF65-F5344CB8AC3E}">
        <p14:creationId xmlns:p14="http://schemas.microsoft.com/office/powerpoint/2010/main" val="1293326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4DCD55A-BA29-2849-A5B7-C04949DE4A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88400" y="2032000"/>
            <a:ext cx="3403600" cy="48260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Distancia</a:t>
            </a:r>
            <a:endParaRPr lang="es-MX" sz="4400" b="0" strike="noStrike" spc="-1" dirty="0">
              <a:solidFill>
                <a:srgbClr val="000000"/>
              </a:solidFill>
              <a:latin typeface="Calibri"/>
            </a:endParaRPr>
          </a:p>
        </p:txBody>
      </p:sp>
      <p:sp>
        <p:nvSpPr>
          <p:cNvPr id="91" name="TextShape 2"/>
          <p:cNvSpPr txBox="1"/>
          <p:nvPr/>
        </p:nvSpPr>
        <p:spPr>
          <a:xfrm>
            <a:off x="838080" y="1825560"/>
            <a:ext cx="8373653" cy="4350960"/>
          </a:xfrm>
          <a:prstGeom prst="rect">
            <a:avLst/>
          </a:prstGeom>
          <a:noFill/>
          <a:ln>
            <a:noFill/>
          </a:ln>
        </p:spPr>
        <p:txBody>
          <a:bodyPr/>
          <a:lstStyle/>
          <a:p>
            <a:pPr marL="432000" indent="-324000">
              <a:spcBef>
                <a:spcPts val="1417"/>
              </a:spcBef>
              <a:buClr>
                <a:srgbClr val="000000"/>
              </a:buClr>
              <a:buSzPct val="45000"/>
              <a:buFont typeface="Wingdings" charset="2"/>
              <a:buChar char=""/>
            </a:pPr>
            <a:r>
              <a:rPr lang="es-ES_tradnl" sz="2800" b="1" spc="-1" dirty="0">
                <a:solidFill>
                  <a:srgbClr val="000000"/>
                </a:solidFill>
                <a:latin typeface="Calibri"/>
              </a:rPr>
              <a:t>Distancia entre dos nodos</a:t>
            </a:r>
            <a:r>
              <a:rPr lang="es-ES_tradnl" sz="2800" spc="-1" dirty="0">
                <a:solidFill>
                  <a:srgbClr val="000000"/>
                </a:solidFill>
                <a:latin typeface="Calibri"/>
              </a:rPr>
              <a:t>: la longitud del camino más corto entre ellos.</a:t>
            </a:r>
          </a:p>
          <a:p>
            <a:pPr marL="432000" indent="-324000">
              <a:spcBef>
                <a:spcPts val="1417"/>
              </a:spcBef>
              <a:buClr>
                <a:srgbClr val="000000"/>
              </a:buClr>
              <a:buSzPct val="45000"/>
              <a:buFont typeface="Wingdings" charset="2"/>
              <a:buChar char=""/>
            </a:pPr>
            <a:r>
              <a:rPr lang="es-ES_tradnl" sz="2800" spc="-1" dirty="0">
                <a:solidFill>
                  <a:srgbClr val="000000"/>
                </a:solidFill>
                <a:latin typeface="Calibri"/>
              </a:rPr>
              <a:t>La distancia entre los nodos A y H es 4.</a:t>
            </a:r>
            <a:endParaRPr lang="es-ES_tradnl" sz="2800" b="0" strike="noStrike" spc="-1" dirty="0">
              <a:solidFill>
                <a:srgbClr val="000000"/>
              </a:solidFill>
              <a:latin typeface="Calibri"/>
            </a:endParaRPr>
          </a:p>
        </p:txBody>
      </p:sp>
    </p:spTree>
    <p:extLst>
      <p:ext uri="{BB962C8B-B14F-4D97-AF65-F5344CB8AC3E}">
        <p14:creationId xmlns:p14="http://schemas.microsoft.com/office/powerpoint/2010/main" val="1688961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63EEC42-0F51-C24E-BDC9-0B2C4113120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26500" y="1943100"/>
            <a:ext cx="3365500" cy="49149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Distancia</a:t>
            </a:r>
            <a:endParaRPr lang="es-MX" sz="4400" b="0" strike="noStrike" spc="-1" dirty="0">
              <a:solidFill>
                <a:srgbClr val="000000"/>
              </a:solidFill>
              <a:latin typeface="Calibri"/>
            </a:endParaRPr>
          </a:p>
        </p:txBody>
      </p:sp>
      <p:sp>
        <p:nvSpPr>
          <p:cNvPr id="91" name="TextShape 2"/>
          <p:cNvSpPr txBox="1"/>
          <p:nvPr/>
        </p:nvSpPr>
        <p:spPr>
          <a:xfrm>
            <a:off x="838080" y="1825560"/>
            <a:ext cx="8373653" cy="4350960"/>
          </a:xfrm>
          <a:prstGeom prst="rect">
            <a:avLst/>
          </a:prstGeom>
          <a:noFill/>
          <a:ln>
            <a:noFill/>
          </a:ln>
        </p:spPr>
        <p:txBody>
          <a:bodyPr/>
          <a:lstStyle/>
          <a:p>
            <a:pPr marL="432000" indent="-324000">
              <a:spcBef>
                <a:spcPts val="1417"/>
              </a:spcBef>
              <a:buClr>
                <a:srgbClr val="000000"/>
              </a:buClr>
              <a:buSzPct val="45000"/>
              <a:buFont typeface="Wingdings" charset="2"/>
              <a:buChar char=""/>
            </a:pPr>
            <a:r>
              <a:rPr lang="es-ES_tradnl" sz="2800" spc="-1" dirty="0">
                <a:solidFill>
                  <a:srgbClr val="000000"/>
                </a:solidFill>
                <a:latin typeface="Calibri"/>
              </a:rPr>
              <a:t>Encontrar la distancia desde el nodo </a:t>
            </a:r>
            <a:r>
              <a:rPr lang="es-ES_tradnl" sz="2800" b="1" spc="-1" dirty="0">
                <a:solidFill>
                  <a:srgbClr val="000000"/>
                </a:solidFill>
                <a:latin typeface="Calibri"/>
              </a:rPr>
              <a:t>A</a:t>
            </a:r>
            <a:r>
              <a:rPr lang="es-ES_tradnl" sz="2800" spc="-1" dirty="0">
                <a:solidFill>
                  <a:srgbClr val="000000"/>
                </a:solidFill>
                <a:latin typeface="Calibri"/>
              </a:rPr>
              <a:t> a cualquier otro nodo.</a:t>
            </a:r>
          </a:p>
          <a:p>
            <a:pPr marL="432000" indent="-324000">
              <a:spcBef>
                <a:spcPts val="1417"/>
              </a:spcBef>
              <a:buClr>
                <a:srgbClr val="000000"/>
              </a:buClr>
              <a:buSzPct val="45000"/>
              <a:buFont typeface="Wingdings" charset="2"/>
              <a:buChar char=""/>
            </a:pPr>
            <a:r>
              <a:rPr lang="es-ES_tradnl" sz="2800" spc="-1" dirty="0">
                <a:solidFill>
                  <a:srgbClr val="000000"/>
                </a:solidFill>
                <a:latin typeface="Calibri"/>
              </a:rPr>
              <a:t>Fácil de hacer manualmente en grafos pequeños pero tedioso en grafos grandes (reales).</a:t>
            </a:r>
          </a:p>
          <a:p>
            <a:pPr marL="432000" indent="-324000">
              <a:spcBef>
                <a:spcPts val="1417"/>
              </a:spcBef>
              <a:buClr>
                <a:srgbClr val="000000"/>
              </a:buClr>
              <a:buSzPct val="45000"/>
              <a:buFont typeface="Wingdings" charset="2"/>
              <a:buChar char=""/>
            </a:pPr>
            <a:r>
              <a:rPr lang="es-ES_tradnl" sz="2800" b="1" spc="-1" dirty="0">
                <a:solidFill>
                  <a:srgbClr val="000000"/>
                </a:solidFill>
                <a:latin typeface="Calibri"/>
              </a:rPr>
              <a:t>Búsqueda en anchura</a:t>
            </a:r>
            <a:r>
              <a:rPr lang="es-ES_tradnl" sz="2800" spc="-1" dirty="0">
                <a:solidFill>
                  <a:srgbClr val="000000"/>
                </a:solidFill>
                <a:latin typeface="Calibri"/>
              </a:rPr>
              <a:t>: un procedimiento sistemático y eficiente para calcular distancias desde un nodo a todos los demás nodos en una red grande "descubriendo" nodos en capas.</a:t>
            </a:r>
            <a:endParaRPr lang="es-ES_tradnl" sz="2800" strike="noStrike" spc="-1" dirty="0">
              <a:solidFill>
                <a:srgbClr val="000000"/>
              </a:solidFill>
              <a:latin typeface="Calibri"/>
            </a:endParaRPr>
          </a:p>
        </p:txBody>
      </p:sp>
    </p:spTree>
    <p:extLst>
      <p:ext uri="{BB962C8B-B14F-4D97-AF65-F5344CB8AC3E}">
        <p14:creationId xmlns:p14="http://schemas.microsoft.com/office/powerpoint/2010/main" val="2543405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Búsqueda en anchura (Breadth-first search)</a:t>
            </a:r>
            <a:endParaRPr lang="es-MX" sz="4400" b="0" strike="noStrike" spc="-1" dirty="0">
              <a:solidFill>
                <a:srgbClr val="000000"/>
              </a:solidFill>
              <a:latin typeface="Calibri"/>
            </a:endParaRPr>
          </a:p>
        </p:txBody>
      </p:sp>
      <p:pic>
        <p:nvPicPr>
          <p:cNvPr id="2" name="Imagen 1">
            <a:extLst>
              <a:ext uri="{FF2B5EF4-FFF2-40B4-BE49-F238E27FC236}">
                <a16:creationId xmlns:a16="http://schemas.microsoft.com/office/drawing/2014/main" id="{075F0A20-14A6-6C44-B3B8-3182617F3D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4533" y="1390649"/>
            <a:ext cx="8204200" cy="5295900"/>
          </a:xfrm>
          <a:prstGeom prst="rect">
            <a:avLst/>
          </a:prstGeom>
        </p:spPr>
      </p:pic>
      <p:sp>
        <p:nvSpPr>
          <p:cNvPr id="4" name="CuadroTexto 3">
            <a:extLst>
              <a:ext uri="{FF2B5EF4-FFF2-40B4-BE49-F238E27FC236}">
                <a16:creationId xmlns:a16="http://schemas.microsoft.com/office/drawing/2014/main" id="{A17B07DC-66A1-A444-AF9B-B1D7F87A4262}"/>
              </a:ext>
            </a:extLst>
          </p:cNvPr>
          <p:cNvSpPr txBox="1"/>
          <p:nvPr/>
        </p:nvSpPr>
        <p:spPr>
          <a:xfrm>
            <a:off x="9355186" y="2404534"/>
            <a:ext cx="1709122" cy="461665"/>
          </a:xfrm>
          <a:prstGeom prst="rect">
            <a:avLst/>
          </a:prstGeom>
          <a:noFill/>
        </p:spPr>
        <p:txBody>
          <a:bodyPr wrap="none" rtlCol="0">
            <a:spAutoFit/>
          </a:bodyPr>
          <a:lstStyle/>
          <a:p>
            <a:r>
              <a:rPr lang="es-ES_tradnl" sz="2400" dirty="0"/>
              <a:t>Distancia 1</a:t>
            </a:r>
          </a:p>
        </p:txBody>
      </p:sp>
      <p:sp>
        <p:nvSpPr>
          <p:cNvPr id="7" name="CuadroTexto 6">
            <a:extLst>
              <a:ext uri="{FF2B5EF4-FFF2-40B4-BE49-F238E27FC236}">
                <a16:creationId xmlns:a16="http://schemas.microsoft.com/office/drawing/2014/main" id="{317A2204-5A11-684F-8EF0-7B680D7EC2C9}"/>
              </a:ext>
            </a:extLst>
          </p:cNvPr>
          <p:cNvSpPr txBox="1"/>
          <p:nvPr/>
        </p:nvSpPr>
        <p:spPr>
          <a:xfrm>
            <a:off x="9355186" y="3195543"/>
            <a:ext cx="1709122" cy="461665"/>
          </a:xfrm>
          <a:prstGeom prst="rect">
            <a:avLst/>
          </a:prstGeom>
          <a:noFill/>
        </p:spPr>
        <p:txBody>
          <a:bodyPr wrap="none" rtlCol="0">
            <a:spAutoFit/>
          </a:bodyPr>
          <a:lstStyle/>
          <a:p>
            <a:r>
              <a:rPr lang="es-ES_tradnl" sz="2400" dirty="0"/>
              <a:t>Distancia 2</a:t>
            </a:r>
          </a:p>
        </p:txBody>
      </p:sp>
      <p:sp>
        <p:nvSpPr>
          <p:cNvPr id="8" name="CuadroTexto 7">
            <a:extLst>
              <a:ext uri="{FF2B5EF4-FFF2-40B4-BE49-F238E27FC236}">
                <a16:creationId xmlns:a16="http://schemas.microsoft.com/office/drawing/2014/main" id="{D5820214-805E-6E43-AB51-6BDF29C28459}"/>
              </a:ext>
            </a:extLst>
          </p:cNvPr>
          <p:cNvSpPr txBox="1"/>
          <p:nvPr/>
        </p:nvSpPr>
        <p:spPr>
          <a:xfrm>
            <a:off x="9355186" y="4079211"/>
            <a:ext cx="1709122" cy="461665"/>
          </a:xfrm>
          <a:prstGeom prst="rect">
            <a:avLst/>
          </a:prstGeom>
          <a:noFill/>
        </p:spPr>
        <p:txBody>
          <a:bodyPr wrap="none" rtlCol="0">
            <a:spAutoFit/>
          </a:bodyPr>
          <a:lstStyle/>
          <a:p>
            <a:r>
              <a:rPr lang="es-ES_tradnl" sz="2400" dirty="0"/>
              <a:t>Distancia 3</a:t>
            </a:r>
          </a:p>
        </p:txBody>
      </p:sp>
      <p:sp>
        <p:nvSpPr>
          <p:cNvPr id="9" name="CuadroTexto 8">
            <a:extLst>
              <a:ext uri="{FF2B5EF4-FFF2-40B4-BE49-F238E27FC236}">
                <a16:creationId xmlns:a16="http://schemas.microsoft.com/office/drawing/2014/main" id="{DE96B3E1-B28C-7E43-8E2C-0BB8481EEC4A}"/>
              </a:ext>
            </a:extLst>
          </p:cNvPr>
          <p:cNvSpPr txBox="1"/>
          <p:nvPr/>
        </p:nvSpPr>
        <p:spPr>
          <a:xfrm>
            <a:off x="9355186" y="4961118"/>
            <a:ext cx="1709122" cy="461665"/>
          </a:xfrm>
          <a:prstGeom prst="rect">
            <a:avLst/>
          </a:prstGeom>
          <a:noFill/>
        </p:spPr>
        <p:txBody>
          <a:bodyPr wrap="none" rtlCol="0">
            <a:spAutoFit/>
          </a:bodyPr>
          <a:lstStyle/>
          <a:p>
            <a:r>
              <a:rPr lang="es-ES_tradnl" sz="2400" dirty="0"/>
              <a:t>Distancia 4</a:t>
            </a:r>
          </a:p>
        </p:txBody>
      </p:sp>
      <p:sp>
        <p:nvSpPr>
          <p:cNvPr id="10" name="CuadroTexto 9">
            <a:extLst>
              <a:ext uri="{FF2B5EF4-FFF2-40B4-BE49-F238E27FC236}">
                <a16:creationId xmlns:a16="http://schemas.microsoft.com/office/drawing/2014/main" id="{C5852D3A-4F68-C145-BA1C-15D3BA1CEE96}"/>
              </a:ext>
            </a:extLst>
          </p:cNvPr>
          <p:cNvSpPr txBox="1"/>
          <p:nvPr/>
        </p:nvSpPr>
        <p:spPr>
          <a:xfrm>
            <a:off x="9355186" y="5895420"/>
            <a:ext cx="1709122" cy="461665"/>
          </a:xfrm>
          <a:prstGeom prst="rect">
            <a:avLst/>
          </a:prstGeom>
          <a:noFill/>
        </p:spPr>
        <p:txBody>
          <a:bodyPr wrap="none" rtlCol="0">
            <a:spAutoFit/>
          </a:bodyPr>
          <a:lstStyle/>
          <a:p>
            <a:r>
              <a:rPr lang="es-ES_tradnl" sz="2400" dirty="0"/>
              <a:t>Distancia 5</a:t>
            </a:r>
          </a:p>
        </p:txBody>
      </p:sp>
    </p:spTree>
    <p:extLst>
      <p:ext uri="{BB962C8B-B14F-4D97-AF65-F5344CB8AC3E}">
        <p14:creationId xmlns:p14="http://schemas.microsoft.com/office/powerpoint/2010/main" val="3892139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Medidas de distancia</a:t>
            </a:r>
            <a:endParaRPr lang="es-MX" sz="4400" b="0" strike="noStrike" spc="-1" dirty="0">
              <a:solidFill>
                <a:srgbClr val="000000"/>
              </a:solidFill>
              <a:latin typeface="Calibri"/>
            </a:endParaRPr>
          </a:p>
        </p:txBody>
      </p:sp>
      <p:sp>
        <p:nvSpPr>
          <p:cNvPr id="91" name="TextShape 2"/>
          <p:cNvSpPr txBox="1"/>
          <p:nvPr/>
        </p:nvSpPr>
        <p:spPr>
          <a:xfrm>
            <a:off x="838080" y="1825560"/>
            <a:ext cx="8373653" cy="4350960"/>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¿Cómo caracterizar la distancia entre todos los pares de nodos en un grafos?</a:t>
            </a:r>
          </a:p>
          <a:p>
            <a:pPr marL="432000" indent="-324000">
              <a:spcBef>
                <a:spcPts val="1417"/>
              </a:spcBef>
              <a:buClr>
                <a:srgbClr val="000000"/>
              </a:buClr>
              <a:buSzPct val="45000"/>
              <a:buFont typeface="Wingdings" charset="2"/>
              <a:buChar char=""/>
            </a:pPr>
            <a:endParaRPr lang="es-ES_tradnl" sz="2800" b="1" spc="-1" dirty="0">
              <a:solidFill>
                <a:srgbClr val="000000"/>
              </a:solidFill>
              <a:latin typeface="Calibri"/>
            </a:endParaRPr>
          </a:p>
          <a:p>
            <a:pPr marL="108000">
              <a:spcBef>
                <a:spcPts val="1417"/>
              </a:spcBef>
              <a:buClr>
                <a:srgbClr val="000000"/>
              </a:buClr>
              <a:buSzPct val="45000"/>
            </a:pPr>
            <a:r>
              <a:rPr lang="es-ES_tradnl" sz="2800" b="1" spc="-1" dirty="0">
                <a:solidFill>
                  <a:srgbClr val="000000"/>
                </a:solidFill>
                <a:latin typeface="Calibri"/>
              </a:rPr>
              <a:t>Distancia promedio</a:t>
            </a:r>
            <a:r>
              <a:rPr lang="es-ES_tradnl" sz="2800" spc="-1" dirty="0">
                <a:solidFill>
                  <a:srgbClr val="000000"/>
                </a:solidFill>
                <a:latin typeface="Calibri"/>
              </a:rPr>
              <a:t> entre cada par de nodos.</a:t>
            </a:r>
          </a:p>
          <a:p>
            <a:pPr marL="432000" indent="-324000">
              <a:spcBef>
                <a:spcPts val="1417"/>
              </a:spcBef>
              <a:buClr>
                <a:srgbClr val="000000"/>
              </a:buClr>
              <a:buSzPct val="45000"/>
              <a:buFont typeface="Wingdings" charset="2"/>
              <a:buChar char=""/>
            </a:pPr>
            <a:endParaRPr lang="es-ES_tradnl" sz="2800" spc="-1" dirty="0">
              <a:solidFill>
                <a:srgbClr val="000000"/>
              </a:solidFill>
              <a:latin typeface="Calibri"/>
            </a:endParaRPr>
          </a:p>
          <a:p>
            <a:pPr marL="108000">
              <a:spcBef>
                <a:spcPts val="1417"/>
              </a:spcBef>
              <a:buClr>
                <a:srgbClr val="000000"/>
              </a:buClr>
              <a:buSzPct val="45000"/>
            </a:pPr>
            <a:r>
              <a:rPr lang="es-ES_tradnl" sz="2800" b="1" spc="-1" dirty="0">
                <a:solidFill>
                  <a:srgbClr val="000000"/>
                </a:solidFill>
                <a:latin typeface="Calibri"/>
              </a:rPr>
              <a:t>Diámetro</a:t>
            </a:r>
            <a:r>
              <a:rPr lang="es-ES_tradnl" sz="2800" spc="-1" dirty="0">
                <a:solidFill>
                  <a:srgbClr val="000000"/>
                </a:solidFill>
                <a:latin typeface="Calibri"/>
              </a:rPr>
              <a:t>: distancia máxima entre cualquier par de nodos.</a:t>
            </a:r>
            <a:endParaRPr lang="es-ES_tradnl" sz="2800" strike="noStrike" spc="-1" dirty="0">
              <a:solidFill>
                <a:srgbClr val="000000"/>
              </a:solidFill>
              <a:latin typeface="Calibri"/>
            </a:endParaRPr>
          </a:p>
        </p:txBody>
      </p:sp>
      <p:pic>
        <p:nvPicPr>
          <p:cNvPr id="3" name="Imagen 2">
            <a:extLst>
              <a:ext uri="{FF2B5EF4-FFF2-40B4-BE49-F238E27FC236}">
                <a16:creationId xmlns:a16="http://schemas.microsoft.com/office/drawing/2014/main" id="{FACA2598-32F4-414C-B171-4BB3C37632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1100" y="1922542"/>
            <a:ext cx="3390900" cy="4889500"/>
          </a:xfrm>
          <a:prstGeom prst="rect">
            <a:avLst/>
          </a:prstGeom>
        </p:spPr>
      </p:pic>
    </p:spTree>
    <p:extLst>
      <p:ext uri="{BB962C8B-B14F-4D97-AF65-F5344CB8AC3E}">
        <p14:creationId xmlns:p14="http://schemas.microsoft.com/office/powerpoint/2010/main" val="2792041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Medidas de distancia</a:t>
            </a:r>
            <a:endParaRPr lang="es-MX" sz="4400" b="0" strike="noStrike" spc="-1" dirty="0">
              <a:solidFill>
                <a:srgbClr val="000000"/>
              </a:solidFill>
              <a:latin typeface="Calibri"/>
            </a:endParaRPr>
          </a:p>
        </p:txBody>
      </p:sp>
      <p:sp>
        <p:nvSpPr>
          <p:cNvPr id="91" name="TextShape 2"/>
          <p:cNvSpPr txBox="1"/>
          <p:nvPr/>
        </p:nvSpPr>
        <p:spPr>
          <a:xfrm>
            <a:off x="838080" y="1825560"/>
            <a:ext cx="8373653" cy="4350960"/>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¿Cómo caracterizar la distancia entre todos los pares de nodos en un grafos?</a:t>
            </a:r>
          </a:p>
          <a:p>
            <a:pPr marL="432000" indent="-324000">
              <a:spcBef>
                <a:spcPts val="1417"/>
              </a:spcBef>
              <a:buClr>
                <a:srgbClr val="000000"/>
              </a:buClr>
              <a:buSzPct val="45000"/>
              <a:buFont typeface="Wingdings" charset="2"/>
              <a:buChar char=""/>
            </a:pPr>
            <a:endParaRPr lang="es-ES_tradnl" sz="2800" b="1" spc="-1" dirty="0">
              <a:solidFill>
                <a:srgbClr val="000000"/>
              </a:solidFill>
              <a:latin typeface="Calibri"/>
            </a:endParaRPr>
          </a:p>
          <a:p>
            <a:pPr marL="108000">
              <a:spcBef>
                <a:spcPts val="1417"/>
              </a:spcBef>
              <a:buClr>
                <a:srgbClr val="000000"/>
              </a:buClr>
              <a:buSzPct val="45000"/>
            </a:pPr>
            <a:r>
              <a:rPr lang="es-ES_tradnl" sz="2800" b="1" spc="-1" dirty="0">
                <a:solidFill>
                  <a:srgbClr val="000000"/>
                </a:solidFill>
                <a:latin typeface="Calibri"/>
              </a:rPr>
              <a:t>Distancia promedio</a:t>
            </a:r>
            <a:r>
              <a:rPr lang="es-ES_tradnl" sz="2800" spc="-1" dirty="0">
                <a:solidFill>
                  <a:srgbClr val="000000"/>
                </a:solidFill>
                <a:latin typeface="Calibri"/>
              </a:rPr>
              <a:t> entre cada par de nodos.</a:t>
            </a:r>
          </a:p>
          <a:p>
            <a:pPr marL="108000">
              <a:spcBef>
                <a:spcPts val="1417"/>
              </a:spcBef>
              <a:buClr>
                <a:srgbClr val="000000"/>
              </a:buClr>
              <a:buSzPct val="45000"/>
            </a:pPr>
            <a:r>
              <a:rPr lang="es-MX" sz="2800" spc="-1" dirty="0">
                <a:solidFill>
                  <a:srgbClr val="0432FF"/>
                </a:solidFill>
                <a:latin typeface="Calibri"/>
              </a:rPr>
              <a:t>2.52727272727</a:t>
            </a:r>
            <a:endParaRPr lang="es-ES_tradnl" sz="2800" spc="-1" dirty="0">
              <a:solidFill>
                <a:srgbClr val="0432FF"/>
              </a:solidFill>
              <a:latin typeface="Calibri"/>
            </a:endParaRPr>
          </a:p>
          <a:p>
            <a:pPr marL="108000">
              <a:spcBef>
                <a:spcPts val="1417"/>
              </a:spcBef>
              <a:buClr>
                <a:srgbClr val="000000"/>
              </a:buClr>
              <a:buSzPct val="45000"/>
            </a:pPr>
            <a:r>
              <a:rPr lang="es-ES_tradnl" sz="2800" b="1" spc="-1" dirty="0">
                <a:solidFill>
                  <a:srgbClr val="000000"/>
                </a:solidFill>
                <a:latin typeface="Calibri"/>
              </a:rPr>
              <a:t>Diámetro</a:t>
            </a:r>
            <a:r>
              <a:rPr lang="es-ES_tradnl" sz="2800" spc="-1" dirty="0">
                <a:solidFill>
                  <a:srgbClr val="000000"/>
                </a:solidFill>
                <a:latin typeface="Calibri"/>
              </a:rPr>
              <a:t>: distancia máxima entre cualquier par de nodos.</a:t>
            </a:r>
          </a:p>
          <a:p>
            <a:pPr marL="108000">
              <a:spcBef>
                <a:spcPts val="1417"/>
              </a:spcBef>
              <a:buClr>
                <a:srgbClr val="000000"/>
              </a:buClr>
              <a:buSzPct val="45000"/>
            </a:pPr>
            <a:r>
              <a:rPr lang="es-ES_tradnl" sz="2800" spc="-1" dirty="0">
                <a:solidFill>
                  <a:srgbClr val="0432FF"/>
                </a:solidFill>
                <a:latin typeface="Calibri"/>
              </a:rPr>
              <a:t>5</a:t>
            </a:r>
          </a:p>
        </p:txBody>
      </p:sp>
      <p:pic>
        <p:nvPicPr>
          <p:cNvPr id="3" name="Imagen 2">
            <a:extLst>
              <a:ext uri="{FF2B5EF4-FFF2-40B4-BE49-F238E27FC236}">
                <a16:creationId xmlns:a16="http://schemas.microsoft.com/office/drawing/2014/main" id="{FACA2598-32F4-414C-B171-4BB3C37632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1100" y="1922542"/>
            <a:ext cx="3390900" cy="4889500"/>
          </a:xfrm>
          <a:prstGeom prst="rect">
            <a:avLst/>
          </a:prstGeom>
        </p:spPr>
      </p:pic>
    </p:spTree>
    <p:extLst>
      <p:ext uri="{BB962C8B-B14F-4D97-AF65-F5344CB8AC3E}">
        <p14:creationId xmlns:p14="http://schemas.microsoft.com/office/powerpoint/2010/main" val="2146000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Medidas de distancia</a:t>
            </a:r>
            <a:endParaRPr lang="es-MX" sz="4400" b="0" strike="noStrike" spc="-1" dirty="0">
              <a:solidFill>
                <a:srgbClr val="000000"/>
              </a:solidFill>
              <a:latin typeface="Calibri"/>
            </a:endParaRPr>
          </a:p>
        </p:txBody>
      </p:sp>
      <p:sp>
        <p:nvSpPr>
          <p:cNvPr id="91" name="TextShape 2"/>
          <p:cNvSpPr txBox="1"/>
          <p:nvPr/>
        </p:nvSpPr>
        <p:spPr>
          <a:xfrm>
            <a:off x="838080" y="1825560"/>
            <a:ext cx="8373653" cy="4350960"/>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¿Cómo caracterizar la distancia entre todos los pares de nodos en un grafos?</a:t>
            </a:r>
          </a:p>
          <a:p>
            <a:pPr marL="432000" indent="-324000">
              <a:spcBef>
                <a:spcPts val="1417"/>
              </a:spcBef>
              <a:buClr>
                <a:srgbClr val="000000"/>
              </a:buClr>
              <a:buSzPct val="45000"/>
              <a:buFont typeface="Wingdings" charset="2"/>
              <a:buChar char=""/>
            </a:pPr>
            <a:endParaRPr lang="es-ES_tradnl" sz="2800" b="1"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La </a:t>
            </a:r>
            <a:r>
              <a:rPr lang="es-ES_tradnl" sz="2800" b="1" spc="-1" dirty="0">
                <a:solidFill>
                  <a:srgbClr val="000000"/>
                </a:solidFill>
                <a:latin typeface="Calibri"/>
              </a:rPr>
              <a:t>excentricidad</a:t>
            </a:r>
            <a:r>
              <a:rPr lang="es-ES_tradnl" sz="2800" spc="-1" dirty="0">
                <a:solidFill>
                  <a:srgbClr val="000000"/>
                </a:solidFill>
                <a:latin typeface="Calibri"/>
              </a:rPr>
              <a:t> de un nodo </a:t>
            </a:r>
            <a:r>
              <a:rPr lang="es-ES_tradnl" sz="2800" i="1" spc="-1" dirty="0">
                <a:solidFill>
                  <a:srgbClr val="000000"/>
                </a:solidFill>
                <a:latin typeface="Calibri"/>
              </a:rPr>
              <a:t>n</a:t>
            </a:r>
            <a:r>
              <a:rPr lang="es-ES_tradnl" sz="2800" spc="-1" dirty="0">
                <a:solidFill>
                  <a:srgbClr val="000000"/>
                </a:solidFill>
                <a:latin typeface="Calibri"/>
              </a:rPr>
              <a:t> es la distancia más grande entre </a:t>
            </a:r>
            <a:r>
              <a:rPr lang="es-ES_tradnl" sz="2800" i="1" spc="-1" dirty="0">
                <a:solidFill>
                  <a:srgbClr val="000000"/>
                </a:solidFill>
                <a:latin typeface="Calibri"/>
              </a:rPr>
              <a:t>n</a:t>
            </a:r>
            <a:r>
              <a:rPr lang="es-ES_tradnl" sz="2800" spc="-1" dirty="0">
                <a:solidFill>
                  <a:srgbClr val="000000"/>
                </a:solidFill>
                <a:latin typeface="Calibri"/>
              </a:rPr>
              <a:t> y todos los demás nodos.</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El </a:t>
            </a:r>
            <a:r>
              <a:rPr lang="es-ES_tradnl" sz="2800" b="1" spc="-1" dirty="0">
                <a:solidFill>
                  <a:srgbClr val="000000"/>
                </a:solidFill>
                <a:latin typeface="Calibri"/>
              </a:rPr>
              <a:t>radio</a:t>
            </a:r>
            <a:r>
              <a:rPr lang="es-ES_tradnl" sz="2800" spc="-1" dirty="0">
                <a:solidFill>
                  <a:srgbClr val="000000"/>
                </a:solidFill>
                <a:latin typeface="Calibri"/>
              </a:rPr>
              <a:t> de un grafo es la excentricidad mínima.</a:t>
            </a:r>
          </a:p>
        </p:txBody>
      </p:sp>
      <p:pic>
        <p:nvPicPr>
          <p:cNvPr id="5" name="Imagen 4">
            <a:extLst>
              <a:ext uri="{FF2B5EF4-FFF2-40B4-BE49-F238E27FC236}">
                <a16:creationId xmlns:a16="http://schemas.microsoft.com/office/drawing/2014/main" id="{29F6B294-ED97-4342-97B4-53E03E75BB1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26500" y="1943100"/>
            <a:ext cx="3365500" cy="4914900"/>
          </a:xfrm>
          <a:prstGeom prst="rect">
            <a:avLst/>
          </a:prstGeom>
        </p:spPr>
      </p:pic>
    </p:spTree>
    <p:extLst>
      <p:ext uri="{BB962C8B-B14F-4D97-AF65-F5344CB8AC3E}">
        <p14:creationId xmlns:p14="http://schemas.microsoft.com/office/powerpoint/2010/main" val="3641495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9F6B294-ED97-4342-97B4-53E03E75BB1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26500" y="1943100"/>
            <a:ext cx="3365500" cy="49149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Medidas de distancia</a:t>
            </a:r>
            <a:endParaRPr lang="es-MX" sz="4400" b="0" strike="noStrike" spc="-1" dirty="0">
              <a:solidFill>
                <a:srgbClr val="000000"/>
              </a:solidFill>
              <a:latin typeface="Calibri"/>
            </a:endParaRPr>
          </a:p>
        </p:txBody>
      </p:sp>
      <p:sp>
        <p:nvSpPr>
          <p:cNvPr id="91" name="TextShape 2"/>
          <p:cNvSpPr txBox="1"/>
          <p:nvPr/>
        </p:nvSpPr>
        <p:spPr>
          <a:xfrm>
            <a:off x="838080" y="1825560"/>
            <a:ext cx="8707702" cy="4350960"/>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¿Cómo caracterizar la distancia entre todos los pares de nodos en un grafos?</a:t>
            </a:r>
          </a:p>
          <a:p>
            <a:pPr marL="432000" indent="-324000">
              <a:spcBef>
                <a:spcPts val="1417"/>
              </a:spcBef>
              <a:buClr>
                <a:srgbClr val="000000"/>
              </a:buClr>
              <a:buSzPct val="45000"/>
              <a:buFont typeface="Wingdings" charset="2"/>
              <a:buChar char=""/>
            </a:pPr>
            <a:endParaRPr lang="es-ES_tradnl" sz="2800" b="1"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La </a:t>
            </a:r>
            <a:r>
              <a:rPr lang="es-ES_tradnl" sz="2800" b="1" spc="-1" dirty="0">
                <a:solidFill>
                  <a:srgbClr val="000000"/>
                </a:solidFill>
                <a:latin typeface="Calibri"/>
              </a:rPr>
              <a:t>excentricidad</a:t>
            </a:r>
            <a:r>
              <a:rPr lang="es-ES_tradnl" sz="2800" spc="-1" dirty="0">
                <a:solidFill>
                  <a:srgbClr val="000000"/>
                </a:solidFill>
                <a:latin typeface="Calibri"/>
              </a:rPr>
              <a:t> de un nodo </a:t>
            </a:r>
            <a:r>
              <a:rPr lang="es-ES_tradnl" sz="2800" i="1" spc="-1" dirty="0">
                <a:solidFill>
                  <a:srgbClr val="000000"/>
                </a:solidFill>
                <a:latin typeface="Calibri"/>
              </a:rPr>
              <a:t>n</a:t>
            </a:r>
            <a:r>
              <a:rPr lang="es-ES_tradnl" sz="2800" spc="-1" dirty="0">
                <a:solidFill>
                  <a:srgbClr val="000000"/>
                </a:solidFill>
                <a:latin typeface="Calibri"/>
              </a:rPr>
              <a:t> es la distancia más grande entre </a:t>
            </a:r>
            <a:r>
              <a:rPr lang="es-ES_tradnl" sz="2800" i="1" spc="-1" dirty="0">
                <a:solidFill>
                  <a:srgbClr val="000000"/>
                </a:solidFill>
                <a:latin typeface="Calibri"/>
              </a:rPr>
              <a:t>n</a:t>
            </a:r>
            <a:r>
              <a:rPr lang="es-ES_tradnl" sz="2800" spc="-1" dirty="0">
                <a:solidFill>
                  <a:srgbClr val="000000"/>
                </a:solidFill>
                <a:latin typeface="Calibri"/>
              </a:rPr>
              <a:t> y todos los demás nodos.</a:t>
            </a:r>
          </a:p>
          <a:p>
            <a:pPr marL="108000">
              <a:spcBef>
                <a:spcPts val="1417"/>
              </a:spcBef>
              <a:buClr>
                <a:srgbClr val="000000"/>
              </a:buClr>
              <a:buSzPct val="45000"/>
            </a:pPr>
            <a:r>
              <a:rPr lang="es-MX" sz="2400" dirty="0">
                <a:solidFill>
                  <a:srgbClr val="0432FF"/>
                </a:solidFill>
                <a:latin typeface="Calibri" panose="020F0502020204030204" pitchFamily="34" charset="0"/>
                <a:cs typeface="Calibri" panose="020F0502020204030204" pitchFamily="34" charset="0"/>
              </a:rPr>
              <a:t>{'A': 5, 'B': 4, 'C': 3, 'D': 4, 'E': 3, 'F': 3, 'G': 4, 'H': 4, 'I': 4, 'J': 5, 'K': 5}</a:t>
            </a:r>
            <a:endParaRPr lang="es-ES_tradnl" sz="2800" spc="-1" dirty="0">
              <a:solidFill>
                <a:srgbClr val="000000"/>
              </a:solidFill>
              <a:latin typeface="Calibri" panose="020F0502020204030204" pitchFamily="34" charset="0"/>
              <a:cs typeface="Calibri" panose="020F0502020204030204" pitchFamily="34" charset="0"/>
            </a:endParaRPr>
          </a:p>
          <a:p>
            <a:pPr marL="108000">
              <a:spcBef>
                <a:spcPts val="1417"/>
              </a:spcBef>
              <a:buClr>
                <a:srgbClr val="000000"/>
              </a:buClr>
              <a:buSzPct val="45000"/>
            </a:pPr>
            <a:r>
              <a:rPr lang="es-ES_tradnl" sz="2800" spc="-1" dirty="0">
                <a:solidFill>
                  <a:srgbClr val="000000"/>
                </a:solidFill>
                <a:latin typeface="Calibri"/>
              </a:rPr>
              <a:t>El </a:t>
            </a:r>
            <a:r>
              <a:rPr lang="es-ES_tradnl" sz="2800" b="1" spc="-1" dirty="0">
                <a:solidFill>
                  <a:srgbClr val="000000"/>
                </a:solidFill>
                <a:latin typeface="Calibri"/>
              </a:rPr>
              <a:t>radio</a:t>
            </a:r>
            <a:r>
              <a:rPr lang="es-ES_tradnl" sz="2800" spc="-1" dirty="0">
                <a:solidFill>
                  <a:srgbClr val="000000"/>
                </a:solidFill>
                <a:latin typeface="Calibri"/>
              </a:rPr>
              <a:t> de un grafo es la excentricidad mínima.</a:t>
            </a:r>
          </a:p>
          <a:p>
            <a:pPr marL="108000">
              <a:spcBef>
                <a:spcPts val="1417"/>
              </a:spcBef>
              <a:buClr>
                <a:srgbClr val="000000"/>
              </a:buClr>
              <a:buSzPct val="45000"/>
            </a:pPr>
            <a:r>
              <a:rPr lang="es-ES_tradnl" sz="2800" strike="noStrike" spc="-1" dirty="0">
                <a:solidFill>
                  <a:srgbClr val="0432FF"/>
                </a:solidFill>
                <a:latin typeface="Calibri"/>
              </a:rPr>
              <a:t>3</a:t>
            </a:r>
          </a:p>
        </p:txBody>
      </p:sp>
    </p:spTree>
    <p:extLst>
      <p:ext uri="{BB962C8B-B14F-4D97-AF65-F5344CB8AC3E}">
        <p14:creationId xmlns:p14="http://schemas.microsoft.com/office/powerpoint/2010/main" val="4108547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E73702C-64F8-264F-89BA-4305CF346C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1100" y="1968500"/>
            <a:ext cx="3390900" cy="48895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Medidas de distancia</a:t>
            </a:r>
            <a:endParaRPr lang="es-MX" sz="4400" b="0" strike="noStrike" spc="-1" dirty="0">
              <a:solidFill>
                <a:srgbClr val="000000"/>
              </a:solidFill>
              <a:latin typeface="Calibri"/>
            </a:endParaRPr>
          </a:p>
        </p:txBody>
      </p:sp>
      <p:sp>
        <p:nvSpPr>
          <p:cNvPr id="91" name="TextShape 2"/>
          <p:cNvSpPr txBox="1"/>
          <p:nvPr/>
        </p:nvSpPr>
        <p:spPr>
          <a:xfrm>
            <a:off x="838080" y="1825560"/>
            <a:ext cx="8373653" cy="4350960"/>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¿Cómo caracterizar la distancia entre todos los pares de nodos en un grafos?</a:t>
            </a:r>
          </a:p>
          <a:p>
            <a:pPr marL="432000" indent="-324000">
              <a:spcBef>
                <a:spcPts val="1417"/>
              </a:spcBef>
              <a:buClr>
                <a:srgbClr val="000000"/>
              </a:buClr>
              <a:buSzPct val="45000"/>
              <a:buFont typeface="Wingdings" charset="2"/>
              <a:buChar char=""/>
            </a:pPr>
            <a:endParaRPr lang="es-ES_tradnl" sz="2800" b="1" spc="-1" dirty="0">
              <a:solidFill>
                <a:srgbClr val="000000"/>
              </a:solidFill>
              <a:latin typeface="Calibri"/>
            </a:endParaRPr>
          </a:p>
          <a:p>
            <a:pPr marL="432000" indent="-324000">
              <a:spcBef>
                <a:spcPts val="1417"/>
              </a:spcBef>
              <a:buClr>
                <a:srgbClr val="000000"/>
              </a:buClr>
              <a:buSzPct val="45000"/>
              <a:buFont typeface="Wingdings" charset="2"/>
              <a:buChar char=""/>
            </a:pPr>
            <a:r>
              <a:rPr lang="es-ES_tradnl" sz="2800" spc="-1" dirty="0">
                <a:solidFill>
                  <a:srgbClr val="000000"/>
                </a:solidFill>
                <a:latin typeface="Calibri"/>
              </a:rPr>
              <a:t>La </a:t>
            </a:r>
            <a:r>
              <a:rPr lang="es-ES_tradnl" sz="2800" b="1" spc="-1" dirty="0">
                <a:solidFill>
                  <a:srgbClr val="000000"/>
                </a:solidFill>
                <a:latin typeface="Calibri"/>
              </a:rPr>
              <a:t>periferia</a:t>
            </a:r>
            <a:r>
              <a:rPr lang="es-ES_tradnl" sz="2800" spc="-1" dirty="0">
                <a:solidFill>
                  <a:srgbClr val="000000"/>
                </a:solidFill>
                <a:latin typeface="Calibri"/>
              </a:rPr>
              <a:t> de un grafo es el conjunto de nodos que tienen excentricidad igual al diámetro.</a:t>
            </a:r>
          </a:p>
          <a:p>
            <a:pPr marL="432000" indent="-324000">
              <a:spcBef>
                <a:spcPts val="1417"/>
              </a:spcBef>
              <a:buClr>
                <a:srgbClr val="000000"/>
              </a:buClr>
              <a:buSzPct val="45000"/>
              <a:buFont typeface="Wingdings" charset="2"/>
              <a:buChar char=""/>
            </a:pPr>
            <a:endParaRPr lang="es-ES_tradnl" sz="2800" spc="-1" dirty="0">
              <a:solidFill>
                <a:srgbClr val="000000"/>
              </a:solidFill>
              <a:latin typeface="Calibri"/>
            </a:endParaRPr>
          </a:p>
          <a:p>
            <a:pPr marL="432000" indent="-324000">
              <a:spcBef>
                <a:spcPts val="1417"/>
              </a:spcBef>
              <a:buClr>
                <a:srgbClr val="000000"/>
              </a:buClr>
              <a:buSzPct val="45000"/>
              <a:buFont typeface="Wingdings" charset="2"/>
              <a:buChar char=""/>
            </a:pPr>
            <a:r>
              <a:rPr lang="es-ES_tradnl" sz="2800" spc="-1" dirty="0">
                <a:solidFill>
                  <a:srgbClr val="000000"/>
                </a:solidFill>
                <a:latin typeface="Calibri"/>
              </a:rPr>
              <a:t>El </a:t>
            </a:r>
            <a:r>
              <a:rPr lang="es-ES_tradnl" sz="2800" b="1" spc="-1" dirty="0">
                <a:solidFill>
                  <a:srgbClr val="000000"/>
                </a:solidFill>
                <a:latin typeface="Calibri"/>
              </a:rPr>
              <a:t>centro</a:t>
            </a:r>
            <a:r>
              <a:rPr lang="es-ES_tradnl" sz="2800" spc="-1" dirty="0">
                <a:solidFill>
                  <a:srgbClr val="000000"/>
                </a:solidFill>
                <a:latin typeface="Calibri"/>
              </a:rPr>
              <a:t> de un grafo es el conjunto de nodos que tienen excentricidad igual al radio.</a:t>
            </a:r>
            <a:endParaRPr lang="es-ES_tradnl" sz="2800" strike="noStrike" spc="-1" dirty="0">
              <a:solidFill>
                <a:srgbClr val="000000"/>
              </a:solidFill>
              <a:latin typeface="Calibri"/>
            </a:endParaRPr>
          </a:p>
        </p:txBody>
      </p:sp>
    </p:spTree>
    <p:extLst>
      <p:ext uri="{BB962C8B-B14F-4D97-AF65-F5344CB8AC3E}">
        <p14:creationId xmlns:p14="http://schemas.microsoft.com/office/powerpoint/2010/main" val="2061474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E73702C-64F8-264F-89BA-4305CF346C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1100" y="1968500"/>
            <a:ext cx="3390900" cy="48895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Medidas de distancia</a:t>
            </a:r>
            <a:endParaRPr lang="es-MX" sz="4400" b="0" strike="noStrike" spc="-1" dirty="0">
              <a:solidFill>
                <a:srgbClr val="000000"/>
              </a:solidFill>
              <a:latin typeface="Calibri"/>
            </a:endParaRPr>
          </a:p>
        </p:txBody>
      </p:sp>
      <p:sp>
        <p:nvSpPr>
          <p:cNvPr id="91" name="TextShape 2"/>
          <p:cNvSpPr txBox="1"/>
          <p:nvPr/>
        </p:nvSpPr>
        <p:spPr>
          <a:xfrm>
            <a:off x="838080" y="1825560"/>
            <a:ext cx="8373653" cy="4350960"/>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¿Cómo caracterizar la distancia entre todos los pares de nodos en un grafos?</a:t>
            </a:r>
          </a:p>
          <a:p>
            <a:pPr marL="432000" indent="-324000">
              <a:spcBef>
                <a:spcPts val="1417"/>
              </a:spcBef>
              <a:buClr>
                <a:srgbClr val="000000"/>
              </a:buClr>
              <a:buSzPct val="45000"/>
              <a:buFont typeface="Wingdings" charset="2"/>
              <a:buChar char=""/>
            </a:pPr>
            <a:endParaRPr lang="es-ES_tradnl" sz="2800" b="1"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La </a:t>
            </a:r>
            <a:r>
              <a:rPr lang="es-ES_tradnl" sz="2800" b="1" spc="-1" dirty="0">
                <a:solidFill>
                  <a:srgbClr val="000000"/>
                </a:solidFill>
                <a:latin typeface="Calibri"/>
              </a:rPr>
              <a:t>periferia</a:t>
            </a:r>
            <a:r>
              <a:rPr lang="es-ES_tradnl" sz="2800" spc="-1" dirty="0">
                <a:solidFill>
                  <a:srgbClr val="000000"/>
                </a:solidFill>
                <a:latin typeface="Calibri"/>
              </a:rPr>
              <a:t> de un grafo es el conjunto de nodos que tienen excentricidad igual al diámetro.</a:t>
            </a:r>
          </a:p>
          <a:p>
            <a:pPr marL="108000">
              <a:spcBef>
                <a:spcPts val="1417"/>
              </a:spcBef>
              <a:buClr>
                <a:srgbClr val="000000"/>
              </a:buClr>
              <a:buSzPct val="45000"/>
            </a:pPr>
            <a:r>
              <a:rPr lang="es-MX" sz="2800" spc="-1" dirty="0">
                <a:solidFill>
                  <a:srgbClr val="0432FF"/>
                </a:solidFill>
                <a:latin typeface="Calibri"/>
              </a:rPr>
              <a:t>['A', 'K', 'J']</a:t>
            </a:r>
            <a:endParaRPr lang="es-ES_tradnl" sz="2800" spc="-1" dirty="0">
              <a:solidFill>
                <a:srgbClr val="0432FF"/>
              </a:solidFill>
              <a:latin typeface="Calibri"/>
            </a:endParaRPr>
          </a:p>
          <a:p>
            <a:pPr marL="108000">
              <a:spcBef>
                <a:spcPts val="1417"/>
              </a:spcBef>
              <a:buClr>
                <a:srgbClr val="000000"/>
              </a:buClr>
              <a:buSzPct val="45000"/>
            </a:pPr>
            <a:r>
              <a:rPr lang="es-ES_tradnl" sz="2800" spc="-1" dirty="0">
                <a:solidFill>
                  <a:srgbClr val="000000"/>
                </a:solidFill>
                <a:latin typeface="Calibri"/>
              </a:rPr>
              <a:t>El </a:t>
            </a:r>
            <a:r>
              <a:rPr lang="es-ES_tradnl" sz="2800" b="1" spc="-1" dirty="0">
                <a:solidFill>
                  <a:srgbClr val="000000"/>
                </a:solidFill>
                <a:latin typeface="Calibri"/>
              </a:rPr>
              <a:t>centro</a:t>
            </a:r>
            <a:r>
              <a:rPr lang="es-ES_tradnl" sz="2800" spc="-1" dirty="0">
                <a:solidFill>
                  <a:srgbClr val="000000"/>
                </a:solidFill>
                <a:latin typeface="Calibri"/>
              </a:rPr>
              <a:t> de un grafo es el conjunto de nodos que tienen excentricidad igual al radio.</a:t>
            </a:r>
          </a:p>
          <a:p>
            <a:pPr marL="108000">
              <a:spcBef>
                <a:spcPts val="1417"/>
              </a:spcBef>
              <a:buClr>
                <a:srgbClr val="000000"/>
              </a:buClr>
              <a:buSzPct val="45000"/>
            </a:pPr>
            <a:r>
              <a:rPr lang="es-MX" sz="2800" spc="-1" dirty="0">
                <a:solidFill>
                  <a:srgbClr val="0432FF"/>
                </a:solidFill>
                <a:latin typeface="Calibri"/>
              </a:rPr>
              <a:t>['C', 'E', 'F']</a:t>
            </a:r>
          </a:p>
          <a:p>
            <a:pPr marL="108000">
              <a:spcBef>
                <a:spcPts val="1417"/>
              </a:spcBef>
              <a:buClr>
                <a:srgbClr val="000000"/>
              </a:buClr>
              <a:buSzPct val="45000"/>
            </a:pPr>
            <a:endParaRPr lang="es-ES_tradnl" sz="2800" strike="noStrike" spc="-1" dirty="0">
              <a:solidFill>
                <a:srgbClr val="000000"/>
              </a:solidFill>
              <a:latin typeface="Calibri"/>
            </a:endParaRPr>
          </a:p>
        </p:txBody>
      </p:sp>
    </p:spTree>
    <p:extLst>
      <p:ext uri="{BB962C8B-B14F-4D97-AF65-F5344CB8AC3E}">
        <p14:creationId xmlns:p14="http://schemas.microsoft.com/office/powerpoint/2010/main" val="235435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Tamaño</a:t>
            </a:r>
            <a:endParaRPr lang="es-MX" sz="4400" b="0" strike="noStrike" spc="-1">
              <a:solidFill>
                <a:srgbClr val="000000"/>
              </a:solidFill>
              <a:latin typeface="Calibri"/>
            </a:endParaRPr>
          </a:p>
        </p:txBody>
      </p:sp>
      <p:sp>
        <p:nvSpPr>
          <p:cNvPr id="89" name="TextShape 2"/>
          <p:cNvSpPr txBox="1"/>
          <p:nvPr/>
        </p:nvSpPr>
        <p:spPr>
          <a:xfrm>
            <a:off x="838080" y="1825560"/>
            <a:ext cx="10969920" cy="4824622"/>
          </a:xfrm>
          <a:prstGeom prst="rect">
            <a:avLst/>
          </a:prstGeom>
          <a:noFill/>
          <a:ln>
            <a:noFill/>
          </a:ln>
        </p:spPr>
        <p:txBody>
          <a:bodyPr/>
          <a:lstStyle/>
          <a:p>
            <a:pPr marL="228600" indent="-228240">
              <a:lnSpc>
                <a:spcPct val="90000"/>
              </a:lnSpc>
              <a:spcBef>
                <a:spcPts val="1001"/>
              </a:spcBef>
              <a:buClr>
                <a:srgbClr val="000000"/>
              </a:buClr>
              <a:buFont typeface="Arial"/>
              <a:buChar char="•"/>
            </a:pPr>
            <a:r>
              <a:rPr lang="es-ES_tradnl" sz="2800" b="0" strike="noStrike" spc="-1">
                <a:solidFill>
                  <a:srgbClr val="000000"/>
                </a:solidFill>
                <a:latin typeface="Calibri"/>
              </a:rPr>
              <a:t>Número de nodos y número de aristas.</a:t>
            </a:r>
          </a:p>
          <a:p>
            <a:pPr marL="228600" indent="-228240">
              <a:lnSpc>
                <a:spcPct val="90000"/>
              </a:lnSpc>
              <a:spcBef>
                <a:spcPts val="1001"/>
              </a:spcBef>
              <a:buClr>
                <a:srgbClr val="000000"/>
              </a:buClr>
              <a:buFont typeface="Arial"/>
              <a:buChar char="•"/>
            </a:pPr>
            <a:r>
              <a:rPr lang="es-ES_tradnl" sz="2800" b="0" strike="noStrike" spc="-1">
                <a:solidFill>
                  <a:srgbClr val="000000"/>
                </a:solidFill>
                <a:latin typeface="Calibri"/>
              </a:rPr>
              <a:t>Se utilizan para establecer la metodología de trabajo. </a:t>
            </a:r>
          </a:p>
          <a:p>
            <a:pPr marL="864000" lvl="1" indent="-324000">
              <a:spcBef>
                <a:spcPts val="1134"/>
              </a:spcBef>
              <a:buClr>
                <a:srgbClr val="000000"/>
              </a:buClr>
              <a:buSzPct val="75000"/>
              <a:buFont typeface="Symbol" charset="2"/>
              <a:buChar char=""/>
            </a:pPr>
            <a:r>
              <a:rPr lang="es-ES_tradnl" sz="2400" b="0" strike="noStrike" spc="-1">
                <a:solidFill>
                  <a:srgbClr val="000000"/>
                </a:solidFill>
                <a:latin typeface="Calibri"/>
              </a:rPr>
              <a:t>Los grafos con cientos o cientos de miles de aristas pueden procesarse en una computadora local, mientras que los grafos con millones de aristas requieren el uso de múltiples computadoras.</a:t>
            </a:r>
          </a:p>
          <a:p>
            <a:pPr marL="864000" lvl="1" indent="-324000">
              <a:spcBef>
                <a:spcPts val="1134"/>
              </a:spcBef>
              <a:buClr>
                <a:srgbClr val="000000"/>
              </a:buClr>
              <a:buSzPct val="75000"/>
              <a:buFont typeface="Symbol" charset="2"/>
              <a:buChar char=""/>
            </a:pPr>
            <a:r>
              <a:rPr lang="es-ES_tradnl" sz="2400" b="0" strike="noStrike" spc="-1">
                <a:solidFill>
                  <a:srgbClr val="000000"/>
                </a:solidFill>
                <a:latin typeface="Calibri"/>
              </a:rPr>
              <a:t>Los grafos con miles de aristas se pueden visualizar directamente, mientras que los grafos más grandes requieren una estrategia para seleccionar y filtrar a subconjuntos más pequeños del grafo.</a:t>
            </a:r>
          </a:p>
          <a:p>
            <a:pPr marL="228600" indent="-228240">
              <a:spcBef>
                <a:spcPts val="1417"/>
              </a:spcBef>
              <a:buClr>
                <a:srgbClr val="000000"/>
              </a:buClr>
              <a:buFont typeface="Arial"/>
              <a:buChar char="•"/>
            </a:pPr>
            <a:r>
              <a:rPr lang="es-ES_tradnl" sz="2800" b="0" strike="noStrike" spc="-1">
                <a:solidFill>
                  <a:srgbClr val="000000"/>
                </a:solidFill>
                <a:latin typeface="Calibri"/>
              </a:rPr>
              <a:t>Proporcionan una validación rápida sobre la importación correcta de los datos del grafo en el software de visualización y análisis. </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Conectividad de grafos</a:t>
            </a:r>
            <a:endParaRPr lang="es-MX" sz="4400" b="0" strike="noStrike" spc="-1" dirty="0">
              <a:solidFill>
                <a:srgbClr val="000000"/>
              </a:solidFill>
              <a:latin typeface="Calibri"/>
            </a:endParaRPr>
          </a:p>
        </p:txBody>
      </p:sp>
      <p:sp>
        <p:nvSpPr>
          <p:cNvPr id="91" name="TextShape 2"/>
          <p:cNvSpPr txBox="1"/>
          <p:nvPr/>
        </p:nvSpPr>
        <p:spPr>
          <a:xfrm>
            <a:off x="838081" y="1825560"/>
            <a:ext cx="6739010" cy="4350960"/>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Un grafo no dirigido está </a:t>
            </a:r>
            <a:r>
              <a:rPr lang="es-ES_tradnl" sz="2800" b="1" spc="-1" dirty="0">
                <a:solidFill>
                  <a:srgbClr val="C00000"/>
                </a:solidFill>
                <a:latin typeface="Calibri"/>
              </a:rPr>
              <a:t>conectado</a:t>
            </a:r>
            <a:r>
              <a:rPr lang="es-ES_tradnl" sz="2800" spc="-1" dirty="0">
                <a:solidFill>
                  <a:srgbClr val="000000"/>
                </a:solidFill>
                <a:latin typeface="Calibri"/>
              </a:rPr>
              <a:t> si, para cada par de nodos, hay un camino entre ellos.</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Sin embargo, si eliminamos las aristas A — G, A — N y J — O, el grafo se </a:t>
            </a:r>
            <a:r>
              <a:rPr lang="es-ES_tradnl" sz="2800" b="1" spc="-1" dirty="0">
                <a:solidFill>
                  <a:srgbClr val="C00000"/>
                </a:solidFill>
                <a:latin typeface="Calibri"/>
              </a:rPr>
              <a:t>desconecta</a:t>
            </a:r>
            <a:r>
              <a:rPr lang="es-ES_tradnl" sz="2800" spc="-1" dirty="0">
                <a:solidFill>
                  <a:srgbClr val="000000"/>
                </a:solidFill>
                <a:latin typeface="Calibri"/>
              </a:rPr>
              <a:t>.</a:t>
            </a:r>
          </a:p>
        </p:txBody>
      </p:sp>
      <p:pic>
        <p:nvPicPr>
          <p:cNvPr id="3" name="Imagen 2">
            <a:extLst>
              <a:ext uri="{FF2B5EF4-FFF2-40B4-BE49-F238E27FC236}">
                <a16:creationId xmlns:a16="http://schemas.microsoft.com/office/drawing/2014/main" id="{6F6DF5F4-D057-2A48-8B34-819D5D95AF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77090" y="1027620"/>
            <a:ext cx="4457700" cy="5600700"/>
          </a:xfrm>
          <a:prstGeom prst="rect">
            <a:avLst/>
          </a:prstGeom>
        </p:spPr>
      </p:pic>
    </p:spTree>
    <p:extLst>
      <p:ext uri="{BB962C8B-B14F-4D97-AF65-F5344CB8AC3E}">
        <p14:creationId xmlns:p14="http://schemas.microsoft.com/office/powerpoint/2010/main" val="3342915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Conectividad de grafos</a:t>
            </a:r>
            <a:endParaRPr lang="es-MX" sz="4400" b="0" strike="noStrike" spc="-1" dirty="0">
              <a:solidFill>
                <a:srgbClr val="000000"/>
              </a:solidFill>
              <a:latin typeface="Calibri"/>
            </a:endParaRPr>
          </a:p>
        </p:txBody>
      </p:sp>
      <p:sp>
        <p:nvSpPr>
          <p:cNvPr id="91" name="TextShape 2"/>
          <p:cNvSpPr txBox="1"/>
          <p:nvPr/>
        </p:nvSpPr>
        <p:spPr>
          <a:xfrm>
            <a:off x="423786" y="1811706"/>
            <a:ext cx="6615959" cy="4350960"/>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Un grafo no dirigido está </a:t>
            </a:r>
            <a:r>
              <a:rPr lang="es-ES_tradnl" sz="2800" b="1" spc="-1" dirty="0">
                <a:solidFill>
                  <a:srgbClr val="C00000"/>
                </a:solidFill>
                <a:latin typeface="Calibri"/>
              </a:rPr>
              <a:t>conectado</a:t>
            </a:r>
            <a:r>
              <a:rPr lang="es-ES_tradnl" sz="2800" spc="-1" dirty="0">
                <a:solidFill>
                  <a:srgbClr val="000000"/>
                </a:solidFill>
                <a:latin typeface="Calibri"/>
              </a:rPr>
              <a:t> si, para cada par de nodos, hay un camino entre ellos.</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Sin embargo, si eliminamos las aristas A — G, A — N y J — O, el grafo se </a:t>
            </a:r>
            <a:r>
              <a:rPr lang="es-ES_tradnl" sz="2800" b="1" spc="-1" dirty="0">
                <a:solidFill>
                  <a:srgbClr val="C00000"/>
                </a:solidFill>
                <a:latin typeface="Calibri"/>
              </a:rPr>
              <a:t>desconecta</a:t>
            </a:r>
            <a:r>
              <a:rPr lang="es-ES_tradnl" sz="2800" spc="-1" dirty="0">
                <a:solidFill>
                  <a:srgbClr val="000000"/>
                </a:solidFill>
                <a:latin typeface="Calibri"/>
              </a:rPr>
              <a:t>.</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No hay camino entre los nodos en las tres “comunidades” diferentes.</a:t>
            </a:r>
          </a:p>
        </p:txBody>
      </p:sp>
      <p:pic>
        <p:nvPicPr>
          <p:cNvPr id="3" name="Imagen 2">
            <a:extLst>
              <a:ext uri="{FF2B5EF4-FFF2-40B4-BE49-F238E27FC236}">
                <a16:creationId xmlns:a16="http://schemas.microsoft.com/office/drawing/2014/main" id="{6F6DF5F4-D057-2A48-8B34-819D5D95AF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77090" y="1027620"/>
            <a:ext cx="4457700" cy="5600700"/>
          </a:xfrm>
          <a:prstGeom prst="rect">
            <a:avLst/>
          </a:prstGeom>
        </p:spPr>
      </p:pic>
      <p:pic>
        <p:nvPicPr>
          <p:cNvPr id="2" name="Imagen 1">
            <a:extLst>
              <a:ext uri="{FF2B5EF4-FFF2-40B4-BE49-F238E27FC236}">
                <a16:creationId xmlns:a16="http://schemas.microsoft.com/office/drawing/2014/main" id="{A01A4EC3-899D-3143-A0D9-154EBD660C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2796" y="710735"/>
            <a:ext cx="4995045" cy="6144026"/>
          </a:xfrm>
          <a:prstGeom prst="rect">
            <a:avLst/>
          </a:prstGeom>
        </p:spPr>
      </p:pic>
      <p:sp>
        <p:nvSpPr>
          <p:cNvPr id="4" name="Rectángulo 3">
            <a:extLst>
              <a:ext uri="{FF2B5EF4-FFF2-40B4-BE49-F238E27FC236}">
                <a16:creationId xmlns:a16="http://schemas.microsoft.com/office/drawing/2014/main" id="{07426B42-14BA-F84E-AEDF-1F068A5A91FE}"/>
              </a:ext>
            </a:extLst>
          </p:cNvPr>
          <p:cNvSpPr/>
          <p:nvPr/>
        </p:nvSpPr>
        <p:spPr>
          <a:xfrm>
            <a:off x="7024255" y="365040"/>
            <a:ext cx="2757054" cy="854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579312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Componentes del grafo</a:t>
            </a:r>
            <a:endParaRPr lang="es-MX" sz="4400" b="0" strike="noStrike" spc="-1" dirty="0">
              <a:solidFill>
                <a:srgbClr val="000000"/>
              </a:solidFill>
              <a:latin typeface="Calibri"/>
            </a:endParaRPr>
          </a:p>
        </p:txBody>
      </p:sp>
      <p:sp>
        <p:nvSpPr>
          <p:cNvPr id="91" name="TextShape 2"/>
          <p:cNvSpPr txBox="1"/>
          <p:nvPr/>
        </p:nvSpPr>
        <p:spPr>
          <a:xfrm>
            <a:off x="838081" y="1825560"/>
            <a:ext cx="7017446" cy="3646985"/>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Componente conectado </a:t>
            </a:r>
            <a:r>
              <a:rPr lang="es-ES_tradnl" sz="2800" spc="-1" dirty="0">
                <a:solidFill>
                  <a:srgbClr val="000000"/>
                </a:solidFill>
                <a:latin typeface="Calibri"/>
              </a:rPr>
              <a:t>es un subconjunto de nodos con las siguientes características:</a:t>
            </a:r>
          </a:p>
          <a:p>
            <a:pPr marL="108000">
              <a:spcBef>
                <a:spcPts val="1417"/>
              </a:spcBef>
              <a:buClr>
                <a:srgbClr val="000000"/>
              </a:buClr>
              <a:buSzPct val="45000"/>
            </a:pPr>
            <a:r>
              <a:rPr lang="es-ES_tradnl" sz="2800" spc="-1" dirty="0">
                <a:solidFill>
                  <a:srgbClr val="000000"/>
                </a:solidFill>
                <a:latin typeface="Calibri"/>
              </a:rPr>
              <a:t>1. Cada nodo en el subconjunto tiene un camino hacia cada otro nodo.</a:t>
            </a:r>
          </a:p>
          <a:p>
            <a:pPr marL="108000">
              <a:spcBef>
                <a:spcPts val="1417"/>
              </a:spcBef>
              <a:buClr>
                <a:srgbClr val="000000"/>
              </a:buClr>
              <a:buSzPct val="45000"/>
            </a:pPr>
            <a:r>
              <a:rPr lang="es-ES_tradnl" sz="2800" spc="-1" dirty="0">
                <a:solidFill>
                  <a:srgbClr val="000000"/>
                </a:solidFill>
                <a:latin typeface="Calibri"/>
              </a:rPr>
              <a:t>2. Ningún otro nodo tiene un camino a ningún nodo en otro subconjunto.</a:t>
            </a:r>
          </a:p>
          <a:p>
            <a:pPr marL="108000">
              <a:spcBef>
                <a:spcPts val="1417"/>
              </a:spcBef>
              <a:buClr>
                <a:srgbClr val="000000"/>
              </a:buClr>
              <a:buSzPct val="45000"/>
            </a:pPr>
            <a:r>
              <a:rPr lang="es-ES_tradnl" sz="2800" spc="-1" dirty="0">
                <a:solidFill>
                  <a:srgbClr val="000000"/>
                </a:solidFill>
                <a:latin typeface="Calibri"/>
              </a:rPr>
              <a:t>¿El subconjunto {E, A, G, F} es un componente conectado?</a:t>
            </a:r>
          </a:p>
        </p:txBody>
      </p:sp>
      <p:sp>
        <p:nvSpPr>
          <p:cNvPr id="4" name="Rectángulo 3">
            <a:extLst>
              <a:ext uri="{FF2B5EF4-FFF2-40B4-BE49-F238E27FC236}">
                <a16:creationId xmlns:a16="http://schemas.microsoft.com/office/drawing/2014/main" id="{07426B42-14BA-F84E-AEDF-1F068A5A91FE}"/>
              </a:ext>
            </a:extLst>
          </p:cNvPr>
          <p:cNvSpPr/>
          <p:nvPr/>
        </p:nvSpPr>
        <p:spPr>
          <a:xfrm>
            <a:off x="7024255" y="365040"/>
            <a:ext cx="2757054" cy="854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Imagen 4">
            <a:extLst>
              <a:ext uri="{FF2B5EF4-FFF2-40B4-BE49-F238E27FC236}">
                <a16:creationId xmlns:a16="http://schemas.microsoft.com/office/drawing/2014/main" id="{7A7D7531-46DB-A041-B7A3-95E6F74AF2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01785" y="1168401"/>
            <a:ext cx="4445000" cy="5638800"/>
          </a:xfrm>
          <a:prstGeom prst="rect">
            <a:avLst/>
          </a:prstGeom>
        </p:spPr>
      </p:pic>
      <p:sp>
        <p:nvSpPr>
          <p:cNvPr id="9" name="Rectángulo 8">
            <a:extLst>
              <a:ext uri="{FF2B5EF4-FFF2-40B4-BE49-F238E27FC236}">
                <a16:creationId xmlns:a16="http://schemas.microsoft.com/office/drawing/2014/main" id="{AB949DBF-067B-A043-961A-908CB1641F04}"/>
              </a:ext>
            </a:extLst>
          </p:cNvPr>
          <p:cNvSpPr/>
          <p:nvPr/>
        </p:nvSpPr>
        <p:spPr>
          <a:xfrm>
            <a:off x="838080" y="5925972"/>
            <a:ext cx="5710025" cy="523220"/>
          </a:xfrm>
          <a:prstGeom prst="rect">
            <a:avLst/>
          </a:prstGeom>
        </p:spPr>
        <p:txBody>
          <a:bodyPr wrap="none">
            <a:spAutoFit/>
          </a:bodyPr>
          <a:lstStyle/>
          <a:p>
            <a:pPr marL="108000">
              <a:spcBef>
                <a:spcPts val="1417"/>
              </a:spcBef>
              <a:buClr>
                <a:srgbClr val="000000"/>
              </a:buClr>
              <a:buSzPct val="45000"/>
            </a:pPr>
            <a:r>
              <a:rPr lang="es-ES_tradnl" sz="2800" spc="-1" dirty="0">
                <a:solidFill>
                  <a:srgbClr val="0432FF"/>
                </a:solidFill>
                <a:latin typeface="Calibri"/>
              </a:rPr>
              <a:t>No, no hay ruta entre los nodos A y F.</a:t>
            </a:r>
          </a:p>
        </p:txBody>
      </p:sp>
    </p:spTree>
    <p:extLst>
      <p:ext uri="{BB962C8B-B14F-4D97-AF65-F5344CB8AC3E}">
        <p14:creationId xmlns:p14="http://schemas.microsoft.com/office/powerpoint/2010/main" val="185789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EAF6235-D9FA-4B41-9B3F-1E7A21E25C7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647759" y="1134531"/>
            <a:ext cx="4508500" cy="5706534"/>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Componentes del grafo</a:t>
            </a:r>
            <a:endParaRPr lang="es-MX" sz="4400" b="0" strike="noStrike" spc="-1" dirty="0">
              <a:solidFill>
                <a:srgbClr val="000000"/>
              </a:solidFill>
              <a:latin typeface="Calibri"/>
            </a:endParaRPr>
          </a:p>
        </p:txBody>
      </p:sp>
      <p:sp>
        <p:nvSpPr>
          <p:cNvPr id="91" name="TextShape 2"/>
          <p:cNvSpPr txBox="1"/>
          <p:nvPr/>
        </p:nvSpPr>
        <p:spPr>
          <a:xfrm>
            <a:off x="838081" y="1825560"/>
            <a:ext cx="7017446" cy="3646985"/>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Componente conectado </a:t>
            </a:r>
            <a:r>
              <a:rPr lang="es-ES_tradnl" sz="2800" spc="-1" dirty="0">
                <a:solidFill>
                  <a:srgbClr val="000000"/>
                </a:solidFill>
                <a:latin typeface="Calibri"/>
              </a:rPr>
              <a:t>es un subconjunto de nodos con las siguientes características:</a:t>
            </a:r>
          </a:p>
          <a:p>
            <a:pPr marL="108000">
              <a:spcBef>
                <a:spcPts val="1417"/>
              </a:spcBef>
              <a:buClr>
                <a:srgbClr val="000000"/>
              </a:buClr>
              <a:buSzPct val="45000"/>
            </a:pPr>
            <a:r>
              <a:rPr lang="es-ES_tradnl" sz="2800" spc="-1" dirty="0">
                <a:solidFill>
                  <a:srgbClr val="000000"/>
                </a:solidFill>
                <a:latin typeface="Calibri"/>
              </a:rPr>
              <a:t>1. Cada nodo en el subconjunto tiene un camino hacia cada otro nodo.</a:t>
            </a:r>
          </a:p>
          <a:p>
            <a:pPr marL="108000">
              <a:spcBef>
                <a:spcPts val="1417"/>
              </a:spcBef>
              <a:buClr>
                <a:srgbClr val="000000"/>
              </a:buClr>
              <a:buSzPct val="45000"/>
            </a:pPr>
            <a:r>
              <a:rPr lang="es-ES_tradnl" sz="2800" spc="-1" dirty="0">
                <a:solidFill>
                  <a:srgbClr val="000000"/>
                </a:solidFill>
                <a:latin typeface="Calibri"/>
              </a:rPr>
              <a:t>2. Ningún otro nodo tiene una ruta a ningún nodo en otro subconjunto.</a:t>
            </a:r>
          </a:p>
          <a:p>
            <a:pPr marL="108000">
              <a:spcBef>
                <a:spcPts val="1417"/>
              </a:spcBef>
              <a:buClr>
                <a:srgbClr val="000000"/>
              </a:buClr>
              <a:buSzPct val="45000"/>
            </a:pPr>
            <a:r>
              <a:rPr lang="es-ES_tradnl" sz="2800" spc="-1" dirty="0">
                <a:solidFill>
                  <a:srgbClr val="000000"/>
                </a:solidFill>
                <a:latin typeface="Calibri"/>
              </a:rPr>
              <a:t>¿El subconjunto {N, O, K} es un componente conectado?</a:t>
            </a:r>
          </a:p>
        </p:txBody>
      </p:sp>
      <p:sp>
        <p:nvSpPr>
          <p:cNvPr id="4" name="Rectángulo 3">
            <a:extLst>
              <a:ext uri="{FF2B5EF4-FFF2-40B4-BE49-F238E27FC236}">
                <a16:creationId xmlns:a16="http://schemas.microsoft.com/office/drawing/2014/main" id="{07426B42-14BA-F84E-AEDF-1F068A5A91FE}"/>
              </a:ext>
            </a:extLst>
          </p:cNvPr>
          <p:cNvSpPr/>
          <p:nvPr/>
        </p:nvSpPr>
        <p:spPr>
          <a:xfrm>
            <a:off x="7024255" y="365040"/>
            <a:ext cx="2757054" cy="854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a:extLst>
              <a:ext uri="{FF2B5EF4-FFF2-40B4-BE49-F238E27FC236}">
                <a16:creationId xmlns:a16="http://schemas.microsoft.com/office/drawing/2014/main" id="{8B06DCC5-B425-6844-BC7B-CA6B909B9B71}"/>
              </a:ext>
            </a:extLst>
          </p:cNvPr>
          <p:cNvSpPr/>
          <p:nvPr/>
        </p:nvSpPr>
        <p:spPr>
          <a:xfrm>
            <a:off x="838080" y="5909040"/>
            <a:ext cx="6413038" cy="523220"/>
          </a:xfrm>
          <a:prstGeom prst="rect">
            <a:avLst/>
          </a:prstGeom>
        </p:spPr>
        <p:txBody>
          <a:bodyPr wrap="none">
            <a:spAutoFit/>
          </a:bodyPr>
          <a:lstStyle/>
          <a:p>
            <a:pPr marL="108000">
              <a:spcBef>
                <a:spcPts val="1417"/>
              </a:spcBef>
              <a:buClr>
                <a:srgbClr val="000000"/>
              </a:buClr>
              <a:buSzPct val="45000"/>
            </a:pPr>
            <a:r>
              <a:rPr lang="es-ES_tradnl" sz="2800" spc="-1" dirty="0">
                <a:solidFill>
                  <a:srgbClr val="0432FF"/>
                </a:solidFill>
                <a:latin typeface="Calibri"/>
              </a:rPr>
              <a:t>No, el nodo L no tiene camino a N, O, ni K.</a:t>
            </a:r>
          </a:p>
        </p:txBody>
      </p:sp>
    </p:spTree>
    <p:extLst>
      <p:ext uri="{BB962C8B-B14F-4D97-AF65-F5344CB8AC3E}">
        <p14:creationId xmlns:p14="http://schemas.microsoft.com/office/powerpoint/2010/main" val="34168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BB67867-9979-6845-94B8-95ADDA45547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07439" y="710735"/>
            <a:ext cx="4995045" cy="6144026"/>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Componentes del grafo</a:t>
            </a:r>
            <a:endParaRPr lang="es-MX" sz="4400" spc="-1" dirty="0">
              <a:solidFill>
                <a:srgbClr val="000000"/>
              </a:solidFill>
              <a:latin typeface="Calibri"/>
            </a:endParaRPr>
          </a:p>
        </p:txBody>
      </p:sp>
      <p:sp>
        <p:nvSpPr>
          <p:cNvPr id="91" name="TextShape 2"/>
          <p:cNvSpPr txBox="1"/>
          <p:nvPr/>
        </p:nvSpPr>
        <p:spPr>
          <a:xfrm>
            <a:off x="838081" y="1825560"/>
            <a:ext cx="7017446" cy="4083480"/>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Componente conectado </a:t>
            </a:r>
            <a:r>
              <a:rPr lang="es-ES_tradnl" sz="2800" spc="-1" dirty="0">
                <a:solidFill>
                  <a:srgbClr val="000000"/>
                </a:solidFill>
                <a:latin typeface="Calibri"/>
              </a:rPr>
              <a:t>es un subconjunto de nodos con las siguientes características:</a:t>
            </a:r>
          </a:p>
          <a:p>
            <a:pPr marL="108000">
              <a:spcBef>
                <a:spcPts val="1417"/>
              </a:spcBef>
              <a:buClr>
                <a:srgbClr val="000000"/>
              </a:buClr>
              <a:buSzPct val="45000"/>
            </a:pPr>
            <a:r>
              <a:rPr lang="es-ES_tradnl" sz="2800" spc="-1" dirty="0">
                <a:solidFill>
                  <a:srgbClr val="000000"/>
                </a:solidFill>
                <a:latin typeface="Calibri"/>
              </a:rPr>
              <a:t>1. Cada nodo en el subconjunto tiene un camino hacia cada otro nodo.</a:t>
            </a:r>
          </a:p>
          <a:p>
            <a:pPr marL="108000">
              <a:spcBef>
                <a:spcPts val="1417"/>
              </a:spcBef>
              <a:buClr>
                <a:srgbClr val="000000"/>
              </a:buClr>
              <a:buSzPct val="45000"/>
            </a:pPr>
            <a:r>
              <a:rPr lang="es-ES_tradnl" sz="2800" spc="-1" dirty="0">
                <a:solidFill>
                  <a:srgbClr val="000000"/>
                </a:solidFill>
                <a:latin typeface="Calibri"/>
              </a:rPr>
              <a:t>2. Ningún otro nodo tiene una ruta a ningún nodo en el subconjunto.</a:t>
            </a:r>
          </a:p>
          <a:p>
            <a:pPr marL="108000">
              <a:spcBef>
                <a:spcPts val="1417"/>
              </a:spcBef>
              <a:buClr>
                <a:srgbClr val="000000"/>
              </a:buClr>
              <a:buSzPct val="45000"/>
            </a:pPr>
            <a:r>
              <a:rPr lang="es-ES_tradnl" sz="2800" spc="-1" dirty="0">
                <a:solidFill>
                  <a:srgbClr val="000000"/>
                </a:solidFill>
                <a:latin typeface="Calibri"/>
              </a:rPr>
              <a:t>¿Cuáles son los componentes conectados en este grafo?</a:t>
            </a:r>
          </a:p>
        </p:txBody>
      </p:sp>
      <p:sp>
        <p:nvSpPr>
          <p:cNvPr id="8" name="Rectángulo 7">
            <a:extLst>
              <a:ext uri="{FF2B5EF4-FFF2-40B4-BE49-F238E27FC236}">
                <a16:creationId xmlns:a16="http://schemas.microsoft.com/office/drawing/2014/main" id="{8B06DCC5-B425-6844-BC7B-CA6B909B9B71}"/>
              </a:ext>
            </a:extLst>
          </p:cNvPr>
          <p:cNvSpPr/>
          <p:nvPr/>
        </p:nvSpPr>
        <p:spPr>
          <a:xfrm>
            <a:off x="838080" y="5909040"/>
            <a:ext cx="6413038" cy="523220"/>
          </a:xfrm>
          <a:prstGeom prst="rect">
            <a:avLst/>
          </a:prstGeom>
        </p:spPr>
        <p:txBody>
          <a:bodyPr wrap="none">
            <a:spAutoFit/>
          </a:bodyPr>
          <a:lstStyle/>
          <a:p>
            <a:pPr marL="108000">
              <a:spcBef>
                <a:spcPts val="1417"/>
              </a:spcBef>
              <a:buClr>
                <a:srgbClr val="000000"/>
              </a:buClr>
              <a:buSzPct val="45000"/>
            </a:pPr>
            <a:r>
              <a:rPr lang="es-ES_tradnl" sz="2800" spc="-1" dirty="0">
                <a:solidFill>
                  <a:srgbClr val="0432FF"/>
                </a:solidFill>
                <a:latin typeface="Calibri"/>
              </a:rPr>
              <a:t>{A, B, C, D, E}, {F, G, H, I, J}, {K, L, M, N, O}</a:t>
            </a:r>
          </a:p>
        </p:txBody>
      </p:sp>
      <p:sp>
        <p:nvSpPr>
          <p:cNvPr id="9" name="Rectángulo 8">
            <a:extLst>
              <a:ext uri="{FF2B5EF4-FFF2-40B4-BE49-F238E27FC236}">
                <a16:creationId xmlns:a16="http://schemas.microsoft.com/office/drawing/2014/main" id="{0D559011-590A-2541-9DA6-10253F210660}"/>
              </a:ext>
            </a:extLst>
          </p:cNvPr>
          <p:cNvSpPr/>
          <p:nvPr/>
        </p:nvSpPr>
        <p:spPr>
          <a:xfrm>
            <a:off x="7024255" y="365040"/>
            <a:ext cx="2757054" cy="854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84518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A93C7A4-891E-434E-BC7A-2675C3B7A96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4900" y="1231900"/>
            <a:ext cx="4737100" cy="56261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Conectividad en grafos dirigidos</a:t>
            </a:r>
            <a:endParaRPr lang="es-MX" sz="4400" b="0" strike="noStrike" spc="-1" dirty="0">
              <a:solidFill>
                <a:srgbClr val="000000"/>
              </a:solidFill>
              <a:latin typeface="Calibri"/>
            </a:endParaRPr>
          </a:p>
        </p:txBody>
      </p:sp>
      <p:sp>
        <p:nvSpPr>
          <p:cNvPr id="91" name="TextShape 2"/>
          <p:cNvSpPr txBox="1"/>
          <p:nvPr/>
        </p:nvSpPr>
        <p:spPr>
          <a:xfrm>
            <a:off x="838081" y="1825560"/>
            <a:ext cx="7017446" cy="31359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Un grafo dirigido está </a:t>
            </a:r>
            <a:r>
              <a:rPr lang="es-ES_tradnl" sz="2800" b="1" spc="-1" dirty="0">
                <a:solidFill>
                  <a:srgbClr val="000000"/>
                </a:solidFill>
                <a:latin typeface="Calibri"/>
              </a:rPr>
              <a:t>fuertemente conectado </a:t>
            </a:r>
            <a:r>
              <a:rPr lang="es-ES_tradnl" sz="2800" spc="-1" dirty="0">
                <a:solidFill>
                  <a:srgbClr val="000000"/>
                </a:solidFill>
                <a:latin typeface="Calibri"/>
              </a:rPr>
              <a:t>(</a:t>
            </a:r>
            <a:r>
              <a:rPr lang="es-ES_tradnl" sz="2800" spc="-1" dirty="0" err="1">
                <a:solidFill>
                  <a:srgbClr val="000000"/>
                </a:solidFill>
                <a:latin typeface="Calibri"/>
              </a:rPr>
              <a:t>strongly</a:t>
            </a:r>
            <a:r>
              <a:rPr lang="es-ES_tradnl" sz="2800" spc="-1" dirty="0">
                <a:solidFill>
                  <a:srgbClr val="000000"/>
                </a:solidFill>
                <a:latin typeface="Calibri"/>
              </a:rPr>
              <a:t> </a:t>
            </a:r>
            <a:r>
              <a:rPr lang="es-ES_tradnl" sz="2800" spc="-1" dirty="0" err="1">
                <a:solidFill>
                  <a:srgbClr val="000000"/>
                </a:solidFill>
                <a:latin typeface="Calibri"/>
              </a:rPr>
              <a:t>connected</a:t>
            </a:r>
            <a:r>
              <a:rPr lang="es-ES_tradnl" sz="2800" spc="-1" dirty="0">
                <a:solidFill>
                  <a:srgbClr val="000000"/>
                </a:solidFill>
                <a:latin typeface="Calibri"/>
              </a:rPr>
              <a:t>) si, para cada par de nodos </a:t>
            </a:r>
            <a:r>
              <a:rPr lang="es-ES_tradnl" sz="2800" i="1" spc="-1" dirty="0">
                <a:solidFill>
                  <a:srgbClr val="000000"/>
                </a:solidFill>
                <a:latin typeface="Calibri"/>
              </a:rPr>
              <a:t>u</a:t>
            </a:r>
            <a:r>
              <a:rPr lang="es-ES_tradnl" sz="2800" spc="-1" dirty="0">
                <a:solidFill>
                  <a:srgbClr val="000000"/>
                </a:solidFill>
                <a:latin typeface="Calibri"/>
              </a:rPr>
              <a:t> y </a:t>
            </a:r>
            <a:r>
              <a:rPr lang="es-ES_tradnl" sz="2800" i="1" spc="-1" dirty="0">
                <a:solidFill>
                  <a:srgbClr val="000000"/>
                </a:solidFill>
                <a:latin typeface="Calibri"/>
              </a:rPr>
              <a:t>v</a:t>
            </a:r>
            <a:r>
              <a:rPr lang="es-ES_tradnl" sz="2800" spc="-1" dirty="0">
                <a:solidFill>
                  <a:srgbClr val="000000"/>
                </a:solidFill>
                <a:latin typeface="Calibri"/>
              </a:rPr>
              <a:t>, hay un camino dirigido de </a:t>
            </a:r>
            <a:r>
              <a:rPr lang="es-ES_tradnl" sz="2800" i="1" spc="-1" dirty="0">
                <a:solidFill>
                  <a:srgbClr val="000000"/>
                </a:solidFill>
                <a:latin typeface="Calibri"/>
              </a:rPr>
              <a:t>u</a:t>
            </a:r>
            <a:r>
              <a:rPr lang="es-ES_tradnl" sz="2800" spc="-1" dirty="0">
                <a:solidFill>
                  <a:srgbClr val="000000"/>
                </a:solidFill>
                <a:latin typeface="Calibri"/>
              </a:rPr>
              <a:t> a </a:t>
            </a:r>
            <a:r>
              <a:rPr lang="es-ES_tradnl" sz="2800" i="1" spc="-1" dirty="0">
                <a:solidFill>
                  <a:srgbClr val="000000"/>
                </a:solidFill>
                <a:latin typeface="Calibri"/>
              </a:rPr>
              <a:t>v</a:t>
            </a:r>
            <a:r>
              <a:rPr lang="es-ES_tradnl" sz="2800" spc="-1" dirty="0">
                <a:solidFill>
                  <a:srgbClr val="000000"/>
                </a:solidFill>
                <a:latin typeface="Calibri"/>
              </a:rPr>
              <a:t> y un camino dirigido de </a:t>
            </a:r>
            <a:r>
              <a:rPr lang="es-ES_tradnl" sz="2800" i="1" spc="-1" dirty="0">
                <a:solidFill>
                  <a:srgbClr val="000000"/>
                </a:solidFill>
                <a:latin typeface="Calibri"/>
              </a:rPr>
              <a:t>v</a:t>
            </a:r>
            <a:r>
              <a:rPr lang="es-ES_tradnl" sz="2800" spc="-1" dirty="0">
                <a:solidFill>
                  <a:srgbClr val="000000"/>
                </a:solidFill>
                <a:latin typeface="Calibri"/>
              </a:rPr>
              <a:t> a </a:t>
            </a:r>
            <a:r>
              <a:rPr lang="es-ES_tradnl" sz="2800" i="1" spc="-1" dirty="0">
                <a:solidFill>
                  <a:srgbClr val="000000"/>
                </a:solidFill>
                <a:latin typeface="Calibri"/>
              </a:rPr>
              <a:t>u</a:t>
            </a:r>
            <a:r>
              <a:rPr lang="es-ES_tradnl" sz="2800" spc="-1" dirty="0">
                <a:solidFill>
                  <a:srgbClr val="000000"/>
                </a:solidFill>
                <a:latin typeface="Calibri"/>
              </a:rPr>
              <a:t>.</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¿Este grafo está </a:t>
            </a:r>
            <a:r>
              <a:rPr lang="es-ES_tradnl" sz="2800" b="1" spc="-1" dirty="0">
                <a:solidFill>
                  <a:srgbClr val="000000"/>
                </a:solidFill>
                <a:latin typeface="Calibri"/>
              </a:rPr>
              <a:t>fuertemente conectado</a:t>
            </a:r>
            <a:r>
              <a:rPr lang="es-ES_tradnl" sz="2800" spc="-1" dirty="0">
                <a:solidFill>
                  <a:srgbClr val="000000"/>
                </a:solidFill>
                <a:latin typeface="Calibri"/>
              </a:rPr>
              <a:t>?</a:t>
            </a:r>
          </a:p>
        </p:txBody>
      </p:sp>
      <p:sp>
        <p:nvSpPr>
          <p:cNvPr id="6" name="Rectángulo 5">
            <a:extLst>
              <a:ext uri="{FF2B5EF4-FFF2-40B4-BE49-F238E27FC236}">
                <a16:creationId xmlns:a16="http://schemas.microsoft.com/office/drawing/2014/main" id="{9D9E6091-DA4C-A644-BFEC-84E84526C25F}"/>
              </a:ext>
            </a:extLst>
          </p:cNvPr>
          <p:cNvSpPr/>
          <p:nvPr/>
        </p:nvSpPr>
        <p:spPr>
          <a:xfrm>
            <a:off x="1039720" y="5225534"/>
            <a:ext cx="5569345" cy="523220"/>
          </a:xfrm>
          <a:prstGeom prst="rect">
            <a:avLst/>
          </a:prstGeom>
        </p:spPr>
        <p:txBody>
          <a:bodyPr wrap="none">
            <a:spAutoFit/>
          </a:bodyPr>
          <a:lstStyle/>
          <a:p>
            <a:r>
              <a:rPr lang="es-ES_tradnl" sz="2800" spc="-1" dirty="0">
                <a:solidFill>
                  <a:srgbClr val="0432FF"/>
                </a:solidFill>
                <a:latin typeface="Calibri"/>
              </a:rPr>
              <a:t>No, no hay una ruta dirigida de A a H</a:t>
            </a:r>
          </a:p>
        </p:txBody>
      </p:sp>
    </p:spTree>
    <p:extLst>
      <p:ext uri="{BB962C8B-B14F-4D97-AF65-F5344CB8AC3E}">
        <p14:creationId xmlns:p14="http://schemas.microsoft.com/office/powerpoint/2010/main" val="37429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53FD5FF-8C28-324B-9073-71229458BA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37194" y="1220730"/>
            <a:ext cx="4737100" cy="5626100"/>
          </a:xfrm>
          <a:prstGeom prst="rect">
            <a:avLst/>
          </a:prstGeom>
        </p:spPr>
      </p:pic>
      <p:pic>
        <p:nvPicPr>
          <p:cNvPr id="3" name="Imagen 2">
            <a:extLst>
              <a:ext uri="{FF2B5EF4-FFF2-40B4-BE49-F238E27FC236}">
                <a16:creationId xmlns:a16="http://schemas.microsoft.com/office/drawing/2014/main" id="{7FA3A004-5C01-7745-A7E9-06F3750405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54900" y="1231900"/>
            <a:ext cx="4737100" cy="56261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Conectividad en grafos dirigidos</a:t>
            </a:r>
            <a:endParaRPr lang="es-MX" sz="4400" b="0" strike="noStrike" spc="-1" dirty="0">
              <a:solidFill>
                <a:srgbClr val="000000"/>
              </a:solidFill>
              <a:latin typeface="Calibri"/>
            </a:endParaRPr>
          </a:p>
        </p:txBody>
      </p:sp>
      <p:sp>
        <p:nvSpPr>
          <p:cNvPr id="91" name="TextShape 2"/>
          <p:cNvSpPr txBox="1"/>
          <p:nvPr/>
        </p:nvSpPr>
        <p:spPr>
          <a:xfrm>
            <a:off x="838081" y="1825560"/>
            <a:ext cx="7017446" cy="31359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Un grafo dirigido está </a:t>
            </a:r>
            <a:r>
              <a:rPr lang="es-ES_tradnl" sz="2800" b="1" spc="-1" dirty="0">
                <a:solidFill>
                  <a:srgbClr val="000000"/>
                </a:solidFill>
                <a:latin typeface="Calibri"/>
              </a:rPr>
              <a:t>débilmente conectado</a:t>
            </a:r>
            <a:r>
              <a:rPr lang="es-ES_tradnl" sz="2800" spc="-1" dirty="0">
                <a:solidFill>
                  <a:srgbClr val="000000"/>
                </a:solidFill>
                <a:latin typeface="Calibri"/>
              </a:rPr>
              <a:t> si la sustitución de todas las aristas dirigidas por aristas no dirigidas produce un grafo conectado no dirigido.</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¿Este grafo está </a:t>
            </a:r>
            <a:r>
              <a:rPr lang="es-ES_tradnl" sz="2800" b="1" spc="-1" dirty="0" err="1">
                <a:solidFill>
                  <a:srgbClr val="000000"/>
                </a:solidFill>
                <a:latin typeface="Calibri"/>
              </a:rPr>
              <a:t>debilmente</a:t>
            </a:r>
            <a:r>
              <a:rPr lang="es-ES_tradnl" sz="2800" b="1" spc="-1" dirty="0">
                <a:solidFill>
                  <a:srgbClr val="000000"/>
                </a:solidFill>
                <a:latin typeface="Calibri"/>
              </a:rPr>
              <a:t> conectado</a:t>
            </a:r>
            <a:r>
              <a:rPr lang="es-ES_tradnl" sz="2800" spc="-1" dirty="0">
                <a:solidFill>
                  <a:srgbClr val="000000"/>
                </a:solidFill>
                <a:latin typeface="Calibri"/>
              </a:rPr>
              <a:t>?</a:t>
            </a:r>
          </a:p>
          <a:p>
            <a:pPr marL="108000">
              <a:spcBef>
                <a:spcPts val="1417"/>
              </a:spcBef>
              <a:buClr>
                <a:srgbClr val="000000"/>
              </a:buClr>
              <a:buSzPct val="45000"/>
            </a:pPr>
            <a:endParaRPr lang="es-ES_tradnl" sz="2800" spc="-1" dirty="0">
              <a:solidFill>
                <a:srgbClr val="000000"/>
              </a:solidFill>
              <a:latin typeface="Calibri"/>
            </a:endParaRPr>
          </a:p>
        </p:txBody>
      </p:sp>
      <p:sp>
        <p:nvSpPr>
          <p:cNvPr id="7" name="Rectángulo 6">
            <a:extLst>
              <a:ext uri="{FF2B5EF4-FFF2-40B4-BE49-F238E27FC236}">
                <a16:creationId xmlns:a16="http://schemas.microsoft.com/office/drawing/2014/main" id="{A8F6F73C-C791-3142-9318-D7F8AFD3B688}"/>
              </a:ext>
            </a:extLst>
          </p:cNvPr>
          <p:cNvSpPr/>
          <p:nvPr/>
        </p:nvSpPr>
        <p:spPr>
          <a:xfrm>
            <a:off x="1039720" y="5225534"/>
            <a:ext cx="431272" cy="523220"/>
          </a:xfrm>
          <a:prstGeom prst="rect">
            <a:avLst/>
          </a:prstGeom>
        </p:spPr>
        <p:txBody>
          <a:bodyPr wrap="none">
            <a:spAutoFit/>
          </a:bodyPr>
          <a:lstStyle/>
          <a:p>
            <a:r>
              <a:rPr lang="es-ES_tradnl" sz="2800" spc="-1" dirty="0">
                <a:solidFill>
                  <a:srgbClr val="0432FF"/>
                </a:solidFill>
                <a:latin typeface="Calibri"/>
              </a:rPr>
              <a:t>Si</a:t>
            </a:r>
          </a:p>
        </p:txBody>
      </p:sp>
    </p:spTree>
    <p:extLst>
      <p:ext uri="{BB962C8B-B14F-4D97-AF65-F5344CB8AC3E}">
        <p14:creationId xmlns:p14="http://schemas.microsoft.com/office/powerpoint/2010/main" val="245065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C52842A-5024-1940-895D-5197CA4EA2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53956" y="1371600"/>
            <a:ext cx="4438043" cy="54864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Conectividad en grafos dirigidos</a:t>
            </a:r>
            <a:endParaRPr lang="es-MX" sz="4400" b="0" strike="noStrike" spc="-1" dirty="0">
              <a:solidFill>
                <a:srgbClr val="000000"/>
              </a:solidFill>
              <a:latin typeface="Calibri"/>
            </a:endParaRPr>
          </a:p>
        </p:txBody>
      </p:sp>
      <p:sp>
        <p:nvSpPr>
          <p:cNvPr id="91" name="TextShape 2"/>
          <p:cNvSpPr txBox="1"/>
          <p:nvPr/>
        </p:nvSpPr>
        <p:spPr>
          <a:xfrm>
            <a:off x="838081" y="1825560"/>
            <a:ext cx="7357652" cy="4067240"/>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Componente</a:t>
            </a:r>
            <a:r>
              <a:rPr lang="es-ES_tradnl" sz="2800" spc="-1" dirty="0">
                <a:solidFill>
                  <a:srgbClr val="000000"/>
                </a:solidFill>
                <a:latin typeface="Calibri"/>
              </a:rPr>
              <a:t> </a:t>
            </a:r>
            <a:r>
              <a:rPr lang="es-ES_tradnl" sz="2800" b="1" spc="-1" dirty="0">
                <a:solidFill>
                  <a:srgbClr val="000000"/>
                </a:solidFill>
                <a:latin typeface="Calibri"/>
              </a:rPr>
              <a:t>fuertemente conectado </a:t>
            </a:r>
            <a:r>
              <a:rPr lang="es-ES_tradnl" sz="2800" spc="-1" dirty="0">
                <a:solidFill>
                  <a:srgbClr val="000000"/>
                </a:solidFill>
                <a:latin typeface="Calibri"/>
              </a:rPr>
              <a:t>es</a:t>
            </a:r>
            <a:r>
              <a:rPr lang="es-ES_tradnl" sz="2800" b="1" spc="-1" dirty="0">
                <a:solidFill>
                  <a:srgbClr val="000000"/>
                </a:solidFill>
                <a:latin typeface="Calibri"/>
              </a:rPr>
              <a:t> </a:t>
            </a:r>
            <a:r>
              <a:rPr lang="es-ES_tradnl" sz="2800" spc="-1" dirty="0">
                <a:solidFill>
                  <a:srgbClr val="000000"/>
                </a:solidFill>
                <a:latin typeface="Calibri"/>
              </a:rPr>
              <a:t>un subconjunto de nodos con estas características:</a:t>
            </a:r>
          </a:p>
          <a:p>
            <a:pPr marL="108000">
              <a:spcBef>
                <a:spcPts val="1417"/>
              </a:spcBef>
              <a:buClr>
                <a:srgbClr val="000000"/>
              </a:buClr>
              <a:buSzPct val="45000"/>
            </a:pPr>
            <a:r>
              <a:rPr lang="es-ES_tradnl" sz="2800" spc="-1" dirty="0">
                <a:solidFill>
                  <a:srgbClr val="000000"/>
                </a:solidFill>
                <a:latin typeface="Calibri"/>
              </a:rPr>
              <a:t>1. Cada nodo en el subconjunto tiene un camino </a:t>
            </a:r>
            <a:r>
              <a:rPr lang="es-ES_tradnl" sz="2800" b="1" spc="-1" dirty="0">
                <a:solidFill>
                  <a:srgbClr val="000000"/>
                </a:solidFill>
                <a:latin typeface="Calibri"/>
              </a:rPr>
              <a:t>directo</a:t>
            </a:r>
            <a:r>
              <a:rPr lang="es-ES_tradnl" sz="2800" spc="-1" dirty="0">
                <a:solidFill>
                  <a:srgbClr val="000000"/>
                </a:solidFill>
                <a:latin typeface="Calibri"/>
              </a:rPr>
              <a:t> a todos los demás nodos.</a:t>
            </a:r>
          </a:p>
          <a:p>
            <a:pPr marL="108000">
              <a:spcBef>
                <a:spcPts val="1417"/>
              </a:spcBef>
              <a:buClr>
                <a:srgbClr val="000000"/>
              </a:buClr>
              <a:buSzPct val="45000"/>
            </a:pPr>
            <a:r>
              <a:rPr lang="es-ES_tradnl" sz="2800" spc="-1" dirty="0">
                <a:solidFill>
                  <a:srgbClr val="000000"/>
                </a:solidFill>
                <a:latin typeface="Calibri"/>
              </a:rPr>
              <a:t>2. Ningún otro nodo tiene un camino </a:t>
            </a:r>
            <a:r>
              <a:rPr lang="es-ES_tradnl" sz="2800" b="1" spc="-1" dirty="0">
                <a:solidFill>
                  <a:srgbClr val="000000"/>
                </a:solidFill>
                <a:latin typeface="Calibri"/>
              </a:rPr>
              <a:t>directo</a:t>
            </a:r>
            <a:r>
              <a:rPr lang="es-ES_tradnl" sz="2800" spc="-1" dirty="0">
                <a:solidFill>
                  <a:srgbClr val="000000"/>
                </a:solidFill>
                <a:latin typeface="Calibri"/>
              </a:rPr>
              <a:t> a cada nodo en el subconjunto.</a:t>
            </a:r>
          </a:p>
          <a:p>
            <a:pPr marL="108000">
              <a:spcBef>
                <a:spcPts val="1417"/>
              </a:spcBef>
              <a:buClr>
                <a:srgbClr val="000000"/>
              </a:buClr>
              <a:buSzPct val="45000"/>
            </a:pPr>
            <a:r>
              <a:rPr lang="es-ES_tradnl" sz="2800" spc="-1" dirty="0">
                <a:solidFill>
                  <a:srgbClr val="000000"/>
                </a:solidFill>
                <a:latin typeface="Calibri"/>
              </a:rPr>
              <a:t>¿Cuáles son los componentes fuertemente conectados en este grafo?</a:t>
            </a:r>
          </a:p>
        </p:txBody>
      </p:sp>
      <p:sp>
        <p:nvSpPr>
          <p:cNvPr id="5" name="Rectángulo 4">
            <a:extLst>
              <a:ext uri="{FF2B5EF4-FFF2-40B4-BE49-F238E27FC236}">
                <a16:creationId xmlns:a16="http://schemas.microsoft.com/office/drawing/2014/main" id="{380FB46F-A889-4442-BFAD-0C32BCCE9B1D}"/>
              </a:ext>
            </a:extLst>
          </p:cNvPr>
          <p:cNvSpPr/>
          <p:nvPr/>
        </p:nvSpPr>
        <p:spPr>
          <a:xfrm>
            <a:off x="1016000" y="6028160"/>
            <a:ext cx="7315200" cy="461665"/>
          </a:xfrm>
          <a:prstGeom prst="rect">
            <a:avLst/>
          </a:prstGeom>
        </p:spPr>
        <p:txBody>
          <a:bodyPr wrap="square">
            <a:spAutoFit/>
          </a:bodyPr>
          <a:lstStyle/>
          <a:p>
            <a:r>
              <a:rPr lang="es-MX" sz="2400" dirty="0">
                <a:solidFill>
                  <a:srgbClr val="0432FF"/>
                </a:solidFill>
                <a:latin typeface="Helvetica" pitchFamily="2" charset="0"/>
              </a:rPr>
              <a:t>[{M}, {L}, {K}, {A, B, C, D, E, F, G, J, N, O}, {H, I}]</a:t>
            </a:r>
            <a:endParaRPr lang="es-MX" sz="2400" dirty="0">
              <a:solidFill>
                <a:srgbClr val="0432FF"/>
              </a:solidFill>
              <a:effectLst/>
              <a:latin typeface="Helvetica" pitchFamily="2" charset="0"/>
            </a:endParaRPr>
          </a:p>
        </p:txBody>
      </p:sp>
    </p:spTree>
    <p:extLst>
      <p:ext uri="{BB962C8B-B14F-4D97-AF65-F5344CB8AC3E}">
        <p14:creationId xmlns:p14="http://schemas.microsoft.com/office/powerpoint/2010/main" val="363056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30A95226-3924-4A45-AABE-0F00CA514D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40782" y="1690200"/>
            <a:ext cx="4351218" cy="51678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Conectividad en grafos dirigidos</a:t>
            </a:r>
            <a:endParaRPr lang="es-MX" sz="4400" b="0" strike="noStrike" spc="-1" dirty="0">
              <a:solidFill>
                <a:srgbClr val="000000"/>
              </a:solidFill>
              <a:latin typeface="Calibri"/>
            </a:endParaRPr>
          </a:p>
        </p:txBody>
      </p:sp>
      <p:sp>
        <p:nvSpPr>
          <p:cNvPr id="91" name="TextShape 2"/>
          <p:cNvSpPr txBox="1"/>
          <p:nvPr/>
        </p:nvSpPr>
        <p:spPr>
          <a:xfrm>
            <a:off x="838081" y="1825560"/>
            <a:ext cx="7357652" cy="3217495"/>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Componente</a:t>
            </a:r>
            <a:r>
              <a:rPr lang="es-ES_tradnl" sz="2800" spc="-1" dirty="0">
                <a:solidFill>
                  <a:srgbClr val="000000"/>
                </a:solidFill>
                <a:latin typeface="Calibri"/>
              </a:rPr>
              <a:t> </a:t>
            </a:r>
            <a:r>
              <a:rPr lang="es-ES_tradnl" sz="2800" b="1" spc="-1" dirty="0">
                <a:solidFill>
                  <a:srgbClr val="000000"/>
                </a:solidFill>
                <a:latin typeface="Calibri"/>
              </a:rPr>
              <a:t>débilmente conectado: </a:t>
            </a:r>
            <a:r>
              <a:rPr lang="es-ES_tradnl" sz="2800" spc="-1" dirty="0">
                <a:solidFill>
                  <a:srgbClr val="000000"/>
                </a:solidFill>
                <a:latin typeface="Calibri"/>
              </a:rPr>
              <a:t>son los componentes conectados del grafo después de reemplazar todas las aristas dirigidos con aristas no dirigidas.</a:t>
            </a:r>
          </a:p>
          <a:p>
            <a:pPr marL="108000">
              <a:spcBef>
                <a:spcPts val="1417"/>
              </a:spcBef>
              <a:buClr>
                <a:srgbClr val="000000"/>
              </a:buClr>
              <a:buSzPct val="45000"/>
            </a:pPr>
            <a:r>
              <a:rPr lang="es-ES_tradnl" sz="2800" spc="-1" dirty="0">
                <a:solidFill>
                  <a:srgbClr val="000000"/>
                </a:solidFill>
                <a:latin typeface="Calibri"/>
              </a:rPr>
              <a:t>Como el grafo está </a:t>
            </a:r>
            <a:r>
              <a:rPr lang="es-ES_tradnl" sz="2800" b="1" spc="-1" dirty="0">
                <a:solidFill>
                  <a:srgbClr val="000000"/>
                </a:solidFill>
                <a:latin typeface="Calibri"/>
              </a:rPr>
              <a:t>débilmente conectado</a:t>
            </a:r>
            <a:r>
              <a:rPr lang="es-ES_tradnl" sz="2800" spc="-1" dirty="0">
                <a:solidFill>
                  <a:srgbClr val="000000"/>
                </a:solidFill>
                <a:latin typeface="Calibri"/>
              </a:rPr>
              <a:t>, solo tiene un componente débilmente conectado.</a:t>
            </a:r>
          </a:p>
        </p:txBody>
      </p:sp>
      <p:sp>
        <p:nvSpPr>
          <p:cNvPr id="5" name="Rectángulo 4">
            <a:extLst>
              <a:ext uri="{FF2B5EF4-FFF2-40B4-BE49-F238E27FC236}">
                <a16:creationId xmlns:a16="http://schemas.microsoft.com/office/drawing/2014/main" id="{380FB46F-A889-4442-BFAD-0C32BCCE9B1D}"/>
              </a:ext>
            </a:extLst>
          </p:cNvPr>
          <p:cNvSpPr/>
          <p:nvPr/>
        </p:nvSpPr>
        <p:spPr>
          <a:xfrm>
            <a:off x="1043708" y="5488862"/>
            <a:ext cx="7753927" cy="461665"/>
          </a:xfrm>
          <a:prstGeom prst="rect">
            <a:avLst/>
          </a:prstGeom>
        </p:spPr>
        <p:txBody>
          <a:bodyPr wrap="square">
            <a:spAutoFit/>
          </a:bodyPr>
          <a:lstStyle/>
          <a:p>
            <a:r>
              <a:rPr lang="es-MX" sz="2400" dirty="0">
                <a:solidFill>
                  <a:srgbClr val="0432FF"/>
                </a:solidFill>
              </a:rPr>
              <a:t>[{'A', 'B', 'C', 'D', 'E', 'F', 'G', 'H', 'I', 'J', 'K', 'L’, 'M', 'N', 'O'}]</a:t>
            </a:r>
          </a:p>
        </p:txBody>
      </p:sp>
    </p:spTree>
    <p:extLst>
      <p:ext uri="{BB962C8B-B14F-4D97-AF65-F5344CB8AC3E}">
        <p14:creationId xmlns:p14="http://schemas.microsoft.com/office/powerpoint/2010/main" val="115362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Conectividad y robustez en las redes.</a:t>
            </a:r>
            <a:endParaRPr lang="es-MX" sz="4400" b="0" strike="noStrike" spc="-1" dirty="0">
              <a:solidFill>
                <a:srgbClr val="000000"/>
              </a:solidFill>
              <a:latin typeface="Calibri"/>
            </a:endParaRPr>
          </a:p>
        </p:txBody>
      </p:sp>
      <p:sp>
        <p:nvSpPr>
          <p:cNvPr id="91" name="TextShape 2"/>
          <p:cNvSpPr txBox="1"/>
          <p:nvPr/>
        </p:nvSpPr>
        <p:spPr>
          <a:xfrm>
            <a:off x="838080" y="1825560"/>
            <a:ext cx="7645519" cy="4571007"/>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Robustez de la red</a:t>
            </a:r>
            <a:r>
              <a:rPr lang="es-ES_tradnl" sz="2800" spc="-1" dirty="0">
                <a:solidFill>
                  <a:srgbClr val="000000"/>
                </a:solidFill>
                <a:latin typeface="Calibri"/>
              </a:rPr>
              <a:t>: la capacidad de una red (grafo) para mantener sus propiedades estructurales generales cuando enfrenta fallas o ataques.</a:t>
            </a:r>
          </a:p>
          <a:p>
            <a:pPr marL="108000">
              <a:spcBef>
                <a:spcPts val="1417"/>
              </a:spcBef>
              <a:buClr>
                <a:srgbClr val="000000"/>
              </a:buClr>
              <a:buSzPct val="45000"/>
            </a:pPr>
            <a:r>
              <a:rPr lang="es-ES_tradnl" sz="2800" b="1" spc="-1" dirty="0">
                <a:solidFill>
                  <a:srgbClr val="000000"/>
                </a:solidFill>
                <a:latin typeface="Calibri"/>
              </a:rPr>
              <a:t>Tipo de ataques</a:t>
            </a:r>
            <a:r>
              <a:rPr lang="es-ES_tradnl" sz="2800" spc="-1" dirty="0">
                <a:solidFill>
                  <a:srgbClr val="000000"/>
                </a:solidFill>
                <a:latin typeface="Calibri"/>
              </a:rPr>
              <a:t>: eliminación de nodos o aristas.</a:t>
            </a:r>
          </a:p>
          <a:p>
            <a:pPr marL="108000">
              <a:spcBef>
                <a:spcPts val="1417"/>
              </a:spcBef>
              <a:buClr>
                <a:srgbClr val="000000"/>
              </a:buClr>
              <a:buSzPct val="45000"/>
            </a:pPr>
            <a:r>
              <a:rPr lang="es-ES_tradnl" sz="2800" b="1" spc="-1" dirty="0">
                <a:solidFill>
                  <a:srgbClr val="000000"/>
                </a:solidFill>
                <a:latin typeface="Calibri"/>
              </a:rPr>
              <a:t>Propiedades estructurales</a:t>
            </a:r>
            <a:r>
              <a:rPr lang="es-ES_tradnl" sz="2800" spc="-1" dirty="0">
                <a:solidFill>
                  <a:srgbClr val="000000"/>
                </a:solidFill>
                <a:latin typeface="Calibri"/>
              </a:rPr>
              <a:t>: conectividad.</a:t>
            </a:r>
          </a:p>
          <a:p>
            <a:pPr marL="108000">
              <a:spcBef>
                <a:spcPts val="1417"/>
              </a:spcBef>
              <a:buClr>
                <a:srgbClr val="000000"/>
              </a:buClr>
              <a:buSzPct val="45000"/>
            </a:pPr>
            <a:r>
              <a:rPr lang="es-ES_tradnl" sz="2800" b="1" spc="-1" dirty="0">
                <a:solidFill>
                  <a:srgbClr val="000000"/>
                </a:solidFill>
                <a:latin typeface="Calibri"/>
              </a:rPr>
              <a:t>Ejemplos</a:t>
            </a:r>
            <a:r>
              <a:rPr lang="es-ES_tradnl" sz="2800" spc="-1" dirty="0">
                <a:solidFill>
                  <a:srgbClr val="000000"/>
                </a:solidFill>
                <a:latin typeface="Calibri"/>
              </a:rPr>
              <a:t>: cierres de aeropuertos, fallas en el enrutador de Internet, fallas en la línea eléctrica.</a:t>
            </a:r>
          </a:p>
        </p:txBody>
      </p:sp>
      <p:pic>
        <p:nvPicPr>
          <p:cNvPr id="2" name="Imagen 1">
            <a:extLst>
              <a:ext uri="{FF2B5EF4-FFF2-40B4-BE49-F238E27FC236}">
                <a16:creationId xmlns:a16="http://schemas.microsoft.com/office/drawing/2014/main" id="{64F02FAB-5D20-4846-9688-AEBF5661B8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88400" y="1520760"/>
            <a:ext cx="2717939" cy="1778339"/>
          </a:xfrm>
          <a:prstGeom prst="rect">
            <a:avLst/>
          </a:prstGeom>
        </p:spPr>
      </p:pic>
      <p:pic>
        <p:nvPicPr>
          <p:cNvPr id="3" name="Imagen 2">
            <a:extLst>
              <a:ext uri="{FF2B5EF4-FFF2-40B4-BE49-F238E27FC236}">
                <a16:creationId xmlns:a16="http://schemas.microsoft.com/office/drawing/2014/main" id="{016603AC-9AC4-4041-B2D6-DAC84F69A6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23866" y="4382799"/>
            <a:ext cx="2421467" cy="1929102"/>
          </a:xfrm>
          <a:prstGeom prst="rect">
            <a:avLst/>
          </a:prstGeom>
        </p:spPr>
      </p:pic>
      <p:sp>
        <p:nvSpPr>
          <p:cNvPr id="4" name="Rectángulo 3">
            <a:extLst>
              <a:ext uri="{FF2B5EF4-FFF2-40B4-BE49-F238E27FC236}">
                <a16:creationId xmlns:a16="http://schemas.microsoft.com/office/drawing/2014/main" id="{84DBDA01-5E22-BF4F-8C9C-BBB653B8EBA6}"/>
              </a:ext>
            </a:extLst>
          </p:cNvPr>
          <p:cNvSpPr/>
          <p:nvPr/>
        </p:nvSpPr>
        <p:spPr>
          <a:xfrm>
            <a:off x="8783617" y="3346788"/>
            <a:ext cx="2595582" cy="923330"/>
          </a:xfrm>
          <a:prstGeom prst="rect">
            <a:avLst/>
          </a:prstGeom>
        </p:spPr>
        <p:txBody>
          <a:bodyPr wrap="none">
            <a:spAutoFit/>
          </a:bodyPr>
          <a:lstStyle/>
          <a:p>
            <a:pPr algn="ctr"/>
            <a:r>
              <a:rPr lang="es-MX" dirty="0">
                <a:latin typeface="Helvetica" pitchFamily="2" charset="0"/>
              </a:rPr>
              <a:t>Red de vuelos directos </a:t>
            </a:r>
          </a:p>
          <a:p>
            <a:pPr algn="ctr"/>
            <a:r>
              <a:rPr lang="es-MX" dirty="0">
                <a:latin typeface="Helvetica" pitchFamily="2" charset="0"/>
              </a:rPr>
              <a:t>alrededor del mundo</a:t>
            </a:r>
          </a:p>
          <a:p>
            <a:pPr algn="ctr"/>
            <a:r>
              <a:rPr lang="es-MX" dirty="0">
                <a:latin typeface="Helvetica" pitchFamily="2" charset="0"/>
              </a:rPr>
              <a:t>[Bio.Diaspora]</a:t>
            </a:r>
            <a:endParaRPr lang="es-MX" dirty="0">
              <a:effectLst/>
              <a:latin typeface="Helvetica" pitchFamily="2" charset="0"/>
            </a:endParaRPr>
          </a:p>
        </p:txBody>
      </p:sp>
      <p:sp>
        <p:nvSpPr>
          <p:cNvPr id="7" name="Rectángulo 6">
            <a:extLst>
              <a:ext uri="{FF2B5EF4-FFF2-40B4-BE49-F238E27FC236}">
                <a16:creationId xmlns:a16="http://schemas.microsoft.com/office/drawing/2014/main" id="{23621D94-FD97-B645-8229-CBB763C08498}"/>
              </a:ext>
            </a:extLst>
          </p:cNvPr>
          <p:cNvSpPr/>
          <p:nvPr/>
        </p:nvSpPr>
        <p:spPr>
          <a:xfrm>
            <a:off x="8058354" y="6424582"/>
            <a:ext cx="4091954" cy="369332"/>
          </a:xfrm>
          <a:prstGeom prst="rect">
            <a:avLst/>
          </a:prstGeom>
        </p:spPr>
        <p:txBody>
          <a:bodyPr wrap="none">
            <a:spAutoFit/>
          </a:bodyPr>
          <a:lstStyle/>
          <a:p>
            <a:r>
              <a:rPr lang="es-MX" dirty="0">
                <a:latin typeface="Helvetica" pitchFamily="2" charset="0"/>
              </a:rPr>
              <a:t>Conectividad en internet [K. C. Claffy ]</a:t>
            </a:r>
            <a:endParaRPr lang="es-MX" dirty="0">
              <a:effectLst/>
              <a:latin typeface="Helvetica" pitchFamily="2" charset="0"/>
            </a:endParaRPr>
          </a:p>
        </p:txBody>
      </p:sp>
    </p:spTree>
    <p:extLst>
      <p:ext uri="{BB962C8B-B14F-4D97-AF65-F5344CB8AC3E}">
        <p14:creationId xmlns:p14="http://schemas.microsoft.com/office/powerpoint/2010/main" val="526780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Densidad</a:t>
            </a:r>
            <a:endParaRPr lang="es-MX" sz="4400" b="0" strike="noStrike" spc="-1">
              <a:solidFill>
                <a:srgbClr val="000000"/>
              </a:solidFill>
              <a:latin typeface="Calibri"/>
            </a:endParaRPr>
          </a:p>
        </p:txBody>
      </p:sp>
      <p:sp>
        <p:nvSpPr>
          <p:cNvPr id="91" name="TextShape 2"/>
          <p:cNvSpPr txBox="1"/>
          <p:nvPr/>
        </p:nvSpPr>
        <p:spPr>
          <a:xfrm>
            <a:off x="838080" y="1825560"/>
            <a:ext cx="10969920" cy="4350960"/>
          </a:xfrm>
          <a:prstGeom prst="rect">
            <a:avLst/>
          </a:prstGeom>
          <a:noFill/>
          <a:ln>
            <a:noFill/>
          </a:ln>
        </p:spPr>
        <p:txBody>
          <a:bodyPr/>
          <a:lstStyle/>
          <a:p>
            <a:pPr marL="432000" indent="-324000">
              <a:spcBef>
                <a:spcPts val="1417"/>
              </a:spcBef>
              <a:buClr>
                <a:srgbClr val="000000"/>
              </a:buClr>
              <a:buSzPct val="45000"/>
              <a:buFont typeface="Wingdings" charset="2"/>
              <a:buChar char=""/>
            </a:pPr>
            <a:r>
              <a:rPr lang="es-ES_tradnl" sz="2800" b="0" strike="noStrike" spc="-1" dirty="0">
                <a:solidFill>
                  <a:srgbClr val="000000"/>
                </a:solidFill>
                <a:latin typeface="Calibri"/>
              </a:rPr>
              <a:t>La densidad del grafo es la relación entre las aristas reales y las aristas máximas posibles. Un grafo </a:t>
            </a:r>
            <a:r>
              <a:rPr lang="es-ES_tradnl" sz="2800" b="1" strike="noStrike" spc="-1" dirty="0">
                <a:solidFill>
                  <a:srgbClr val="C00000"/>
                </a:solidFill>
                <a:latin typeface="Calibri"/>
              </a:rPr>
              <a:t>totalmente conectado</a:t>
            </a:r>
            <a:r>
              <a:rPr lang="es-ES_tradnl" sz="2800" b="0" strike="noStrike" spc="-1" dirty="0">
                <a:solidFill>
                  <a:srgbClr val="000000"/>
                </a:solidFill>
                <a:latin typeface="Calibri"/>
              </a:rPr>
              <a:t> (es decir, un grafo denso) tendrá todos los nodos conectados a todos los demás nodos; para </a:t>
            </a:r>
            <a:r>
              <a:rPr lang="es-ES_tradnl" sz="2800" b="0" i="1" strike="noStrike" spc="-1" dirty="0">
                <a:solidFill>
                  <a:srgbClr val="000000"/>
                </a:solidFill>
                <a:latin typeface="Calibri"/>
              </a:rPr>
              <a:t>n</a:t>
            </a:r>
            <a:r>
              <a:rPr lang="es-ES_tradnl" sz="2800" b="0" strike="noStrike" spc="-1" dirty="0">
                <a:solidFill>
                  <a:srgbClr val="000000"/>
                </a:solidFill>
                <a:latin typeface="Calibri"/>
              </a:rPr>
              <a:t> nodos, el grafo máximo se acercará a </a:t>
            </a:r>
            <a:r>
              <a:rPr lang="es-ES_tradnl" sz="2800" b="0" i="1" strike="noStrike" spc="-1" dirty="0">
                <a:solidFill>
                  <a:srgbClr val="000000"/>
                </a:solidFill>
                <a:latin typeface="Calibri"/>
              </a:rPr>
              <a:t>n</a:t>
            </a:r>
            <a:r>
              <a:rPr lang="es-ES_tradnl" sz="2800" b="0" strike="noStrike" spc="-1" baseline="30000" dirty="0">
                <a:solidFill>
                  <a:srgbClr val="000000"/>
                </a:solidFill>
                <a:latin typeface="Calibri"/>
              </a:rPr>
              <a:t>2</a:t>
            </a:r>
            <a:r>
              <a:rPr lang="es-ES_tradnl" sz="2800" b="0" strike="noStrike" spc="-1" dirty="0">
                <a:solidFill>
                  <a:srgbClr val="000000"/>
                </a:solidFill>
                <a:latin typeface="Calibri"/>
              </a:rPr>
              <a:t> aristas para un grafo dirigido (o 1⁄2 n</a:t>
            </a:r>
            <a:r>
              <a:rPr lang="es-ES_tradnl" sz="2800" b="0" strike="noStrike" spc="-1" baseline="30000" dirty="0">
                <a:solidFill>
                  <a:srgbClr val="000000"/>
                </a:solidFill>
                <a:latin typeface="Calibri"/>
              </a:rPr>
              <a:t>2</a:t>
            </a:r>
            <a:r>
              <a:rPr lang="es-ES_tradnl" sz="2800" b="0" strike="noStrike" spc="-1" dirty="0">
                <a:solidFill>
                  <a:srgbClr val="000000"/>
                </a:solidFill>
                <a:latin typeface="Calibri"/>
              </a:rPr>
              <a:t> nodos para un grafo no dirigido ).</a:t>
            </a:r>
          </a:p>
          <a:p>
            <a:pPr marL="432000" indent="-324000">
              <a:spcBef>
                <a:spcPts val="1417"/>
              </a:spcBef>
              <a:buClr>
                <a:srgbClr val="000000"/>
              </a:buClr>
              <a:buSzPct val="45000"/>
              <a:buFont typeface="Wingdings" charset="2"/>
              <a:buChar char=""/>
            </a:pPr>
            <a:r>
              <a:rPr lang="es-ES_tradnl" sz="2800" b="0" strike="noStrike" spc="-1" dirty="0">
                <a:solidFill>
                  <a:srgbClr val="000000"/>
                </a:solidFill>
                <a:latin typeface="Calibri"/>
              </a:rPr>
              <a:t>Grafos densos</a:t>
            </a:r>
          </a:p>
          <a:p>
            <a:pPr marL="432000" indent="-324000">
              <a:spcBef>
                <a:spcPts val="1417"/>
              </a:spcBef>
              <a:buClr>
                <a:srgbClr val="000000"/>
              </a:buClr>
              <a:buSzPct val="45000"/>
              <a:buFont typeface="Wingdings" charset="2"/>
              <a:buChar char=""/>
            </a:pPr>
            <a:r>
              <a:rPr lang="es-ES_tradnl" sz="2800" b="0" strike="noStrike" spc="-1" dirty="0">
                <a:solidFill>
                  <a:srgbClr val="000000"/>
                </a:solidFill>
                <a:latin typeface="Calibri"/>
              </a:rPr>
              <a:t>Grafos dispersos</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428C421-AA74-9141-82B6-D3DA17BA3ED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96200" y="1231900"/>
            <a:ext cx="4495800" cy="56261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Desconectando un grafo</a:t>
            </a:r>
            <a:endParaRPr lang="es-MX" sz="4400" b="0" strike="noStrike" spc="-1" dirty="0">
              <a:solidFill>
                <a:srgbClr val="000000"/>
              </a:solidFill>
              <a:latin typeface="Calibri"/>
            </a:endParaRPr>
          </a:p>
        </p:txBody>
      </p:sp>
      <p:sp>
        <p:nvSpPr>
          <p:cNvPr id="91" name="TextShape 2"/>
          <p:cNvSpPr txBox="1"/>
          <p:nvPr/>
        </p:nvSpPr>
        <p:spPr>
          <a:xfrm>
            <a:off x="838080" y="1825560"/>
            <a:ext cx="7645519"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¿Cuál es el número más pequeño de </a:t>
            </a:r>
            <a:r>
              <a:rPr lang="es-ES_tradnl" sz="2800" b="1" spc="-1" dirty="0">
                <a:solidFill>
                  <a:srgbClr val="000000"/>
                </a:solidFill>
                <a:latin typeface="Calibri"/>
              </a:rPr>
              <a:t>nodos</a:t>
            </a:r>
            <a:r>
              <a:rPr lang="es-ES_tradnl" sz="2800" spc="-1" dirty="0">
                <a:solidFill>
                  <a:srgbClr val="000000"/>
                </a:solidFill>
                <a:latin typeface="Calibri"/>
              </a:rPr>
              <a:t> que se pueden eliminar de este grafo para desconectarlo?</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Cual nodo?</a:t>
            </a:r>
          </a:p>
        </p:txBody>
      </p:sp>
    </p:spTree>
    <p:extLst>
      <p:ext uri="{BB962C8B-B14F-4D97-AF65-F5344CB8AC3E}">
        <p14:creationId xmlns:p14="http://schemas.microsoft.com/office/powerpoint/2010/main" val="3636948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09DCD6A-8881-9441-A83B-9EB7AAA053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96200" y="1231900"/>
            <a:ext cx="4495800" cy="56261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Desconectando un grafo</a:t>
            </a:r>
            <a:endParaRPr lang="es-MX" sz="4400" b="0" strike="noStrike" spc="-1" dirty="0">
              <a:solidFill>
                <a:srgbClr val="000000"/>
              </a:solidFill>
              <a:latin typeface="Calibri"/>
            </a:endParaRPr>
          </a:p>
        </p:txBody>
      </p:sp>
      <p:sp>
        <p:nvSpPr>
          <p:cNvPr id="91" name="TextShape 2"/>
          <p:cNvSpPr txBox="1"/>
          <p:nvPr/>
        </p:nvSpPr>
        <p:spPr>
          <a:xfrm>
            <a:off x="838080" y="1825560"/>
            <a:ext cx="7645519"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¿Cuál es el número más pequeño de </a:t>
            </a:r>
            <a:r>
              <a:rPr lang="es-ES_tradnl" sz="2800" b="1" spc="-1" dirty="0">
                <a:solidFill>
                  <a:srgbClr val="000000"/>
                </a:solidFill>
                <a:latin typeface="Calibri"/>
              </a:rPr>
              <a:t>nodos</a:t>
            </a:r>
            <a:r>
              <a:rPr lang="es-ES_tradnl" sz="2800" spc="-1" dirty="0">
                <a:solidFill>
                  <a:srgbClr val="000000"/>
                </a:solidFill>
                <a:latin typeface="Calibri"/>
              </a:rPr>
              <a:t> que se pueden eliminar de este grafo para desconectarlo?</a:t>
            </a:r>
          </a:p>
          <a:p>
            <a:pPr marL="108000">
              <a:spcBef>
                <a:spcPts val="1417"/>
              </a:spcBef>
              <a:buClr>
                <a:srgbClr val="000000"/>
              </a:buClr>
              <a:buSzPct val="45000"/>
            </a:pPr>
            <a:r>
              <a:rPr lang="es-ES_tradnl" sz="2800" spc="-1" dirty="0">
                <a:solidFill>
                  <a:srgbClr val="0432FF"/>
                </a:solidFill>
                <a:latin typeface="Calibri"/>
              </a:rPr>
              <a:t>1</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Cual nodo?</a:t>
            </a:r>
          </a:p>
          <a:p>
            <a:pPr marL="108000">
              <a:spcBef>
                <a:spcPts val="1417"/>
              </a:spcBef>
              <a:buClr>
                <a:srgbClr val="000000"/>
              </a:buClr>
              <a:buSzPct val="45000"/>
            </a:pPr>
            <a:r>
              <a:rPr lang="es-ES_tradnl" sz="2800" spc="-1" dirty="0">
                <a:solidFill>
                  <a:srgbClr val="0432FF"/>
                </a:solidFill>
                <a:latin typeface="Calibri"/>
              </a:rPr>
              <a:t>{A}</a:t>
            </a:r>
          </a:p>
          <a:p>
            <a:pPr marL="108000">
              <a:spcBef>
                <a:spcPts val="1417"/>
              </a:spcBef>
              <a:buClr>
                <a:srgbClr val="000000"/>
              </a:buClr>
              <a:buSzPct val="45000"/>
            </a:pPr>
            <a:endParaRPr lang="es-ES_tradnl" sz="2800" spc="-1" dirty="0">
              <a:solidFill>
                <a:srgbClr val="000000"/>
              </a:solidFill>
              <a:latin typeface="Calibri"/>
            </a:endParaRPr>
          </a:p>
        </p:txBody>
      </p:sp>
    </p:spTree>
    <p:extLst>
      <p:ext uri="{BB962C8B-B14F-4D97-AF65-F5344CB8AC3E}">
        <p14:creationId xmlns:p14="http://schemas.microsoft.com/office/powerpoint/2010/main" val="4255060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7C9D819-B7F4-D341-9839-425799292D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6658" y="1136650"/>
            <a:ext cx="4785342" cy="572135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Desconectando un grafo</a:t>
            </a:r>
            <a:endParaRPr lang="es-MX" sz="4400" b="0" strike="noStrike" spc="-1" dirty="0">
              <a:solidFill>
                <a:srgbClr val="000000"/>
              </a:solidFill>
              <a:latin typeface="Calibri"/>
            </a:endParaRPr>
          </a:p>
        </p:txBody>
      </p:sp>
      <p:sp>
        <p:nvSpPr>
          <p:cNvPr id="91" name="TextShape 2"/>
          <p:cNvSpPr txBox="1"/>
          <p:nvPr/>
        </p:nvSpPr>
        <p:spPr>
          <a:xfrm>
            <a:off x="838080" y="1825560"/>
            <a:ext cx="7645519"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¿Cuál es el número más pequeño de </a:t>
            </a:r>
            <a:r>
              <a:rPr lang="es-ES_tradnl" sz="2800" b="1" spc="-1" dirty="0">
                <a:solidFill>
                  <a:srgbClr val="000000"/>
                </a:solidFill>
                <a:latin typeface="Calibri"/>
              </a:rPr>
              <a:t>nodos</a:t>
            </a:r>
            <a:r>
              <a:rPr lang="es-ES_tradnl" sz="2800" spc="-1" dirty="0">
                <a:solidFill>
                  <a:srgbClr val="000000"/>
                </a:solidFill>
                <a:latin typeface="Calibri"/>
              </a:rPr>
              <a:t> que se pueden eliminar de este grafo para desconectarlo?</a:t>
            </a:r>
          </a:p>
          <a:p>
            <a:pPr marL="108000">
              <a:spcBef>
                <a:spcPts val="1417"/>
              </a:spcBef>
              <a:buClr>
                <a:srgbClr val="000000"/>
              </a:buClr>
              <a:buSzPct val="45000"/>
            </a:pPr>
            <a:r>
              <a:rPr lang="es-ES_tradnl" sz="2800" spc="-1" dirty="0">
                <a:solidFill>
                  <a:srgbClr val="0432FF"/>
                </a:solidFill>
                <a:latin typeface="Calibri"/>
              </a:rPr>
              <a:t>1</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Cual nodo?</a:t>
            </a:r>
          </a:p>
          <a:p>
            <a:pPr marL="108000">
              <a:spcBef>
                <a:spcPts val="1417"/>
              </a:spcBef>
              <a:buClr>
                <a:srgbClr val="000000"/>
              </a:buClr>
              <a:buSzPct val="45000"/>
            </a:pPr>
            <a:r>
              <a:rPr lang="es-ES_tradnl" sz="2800" spc="-1" dirty="0">
                <a:solidFill>
                  <a:srgbClr val="0432FF"/>
                </a:solidFill>
                <a:latin typeface="Calibri"/>
              </a:rPr>
              <a:t>{A}</a:t>
            </a:r>
          </a:p>
          <a:p>
            <a:pPr marL="108000">
              <a:spcBef>
                <a:spcPts val="1417"/>
              </a:spcBef>
              <a:buClr>
                <a:srgbClr val="000000"/>
              </a:buClr>
              <a:buSzPct val="45000"/>
            </a:pPr>
            <a:endParaRPr lang="es-ES_tradnl" sz="2800" spc="-1" dirty="0">
              <a:solidFill>
                <a:srgbClr val="000000"/>
              </a:solidFill>
              <a:latin typeface="Calibri"/>
            </a:endParaRPr>
          </a:p>
        </p:txBody>
      </p:sp>
      <p:sp>
        <p:nvSpPr>
          <p:cNvPr id="5" name="Rectángulo 4">
            <a:extLst>
              <a:ext uri="{FF2B5EF4-FFF2-40B4-BE49-F238E27FC236}">
                <a16:creationId xmlns:a16="http://schemas.microsoft.com/office/drawing/2014/main" id="{784CC0CC-5C1D-4B47-922D-F08FCCF06067}"/>
              </a:ext>
            </a:extLst>
          </p:cNvPr>
          <p:cNvSpPr/>
          <p:nvPr/>
        </p:nvSpPr>
        <p:spPr>
          <a:xfrm>
            <a:off x="7890933" y="778933"/>
            <a:ext cx="10498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056423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428C421-AA74-9141-82B6-D3DA17BA3ED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96200" y="1231900"/>
            <a:ext cx="4495800" cy="56261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Desconectando un grafo</a:t>
            </a:r>
            <a:endParaRPr lang="es-MX" sz="4400" b="0" strike="noStrike" spc="-1" dirty="0">
              <a:solidFill>
                <a:srgbClr val="000000"/>
              </a:solidFill>
              <a:latin typeface="Calibri"/>
            </a:endParaRPr>
          </a:p>
        </p:txBody>
      </p:sp>
      <p:sp>
        <p:nvSpPr>
          <p:cNvPr id="91" name="TextShape 2"/>
          <p:cNvSpPr txBox="1"/>
          <p:nvPr/>
        </p:nvSpPr>
        <p:spPr>
          <a:xfrm>
            <a:off x="838080" y="1825560"/>
            <a:ext cx="7645519"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¿Cuál es el número más pequeño de </a:t>
            </a:r>
            <a:r>
              <a:rPr lang="es-ES_tradnl" sz="2800" b="1" spc="-1" dirty="0">
                <a:solidFill>
                  <a:srgbClr val="000000"/>
                </a:solidFill>
                <a:latin typeface="Calibri"/>
              </a:rPr>
              <a:t>aristas</a:t>
            </a:r>
            <a:r>
              <a:rPr lang="es-ES_tradnl" sz="2800" spc="-1" dirty="0">
                <a:solidFill>
                  <a:srgbClr val="000000"/>
                </a:solidFill>
                <a:latin typeface="Calibri"/>
              </a:rPr>
              <a:t> que se pueden eliminar de este grafo para desconectarlo?</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Cuales aristas?</a:t>
            </a:r>
          </a:p>
        </p:txBody>
      </p:sp>
    </p:spTree>
    <p:extLst>
      <p:ext uri="{BB962C8B-B14F-4D97-AF65-F5344CB8AC3E}">
        <p14:creationId xmlns:p14="http://schemas.microsoft.com/office/powerpoint/2010/main" val="38968590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CC9593E-FA45-0A49-8EAE-D14A5B0DF8F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21600" y="1257300"/>
            <a:ext cx="4470400" cy="56007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Desconectando un grafo</a:t>
            </a:r>
            <a:endParaRPr lang="es-MX" sz="4400" b="0" strike="noStrike" spc="-1" dirty="0">
              <a:solidFill>
                <a:srgbClr val="000000"/>
              </a:solidFill>
              <a:latin typeface="Calibri"/>
            </a:endParaRPr>
          </a:p>
        </p:txBody>
      </p:sp>
      <p:sp>
        <p:nvSpPr>
          <p:cNvPr id="91" name="TextShape 2"/>
          <p:cNvSpPr txBox="1"/>
          <p:nvPr/>
        </p:nvSpPr>
        <p:spPr>
          <a:xfrm>
            <a:off x="838080" y="1825560"/>
            <a:ext cx="7645519"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¿Cuál es el número más pequeño de </a:t>
            </a:r>
            <a:r>
              <a:rPr lang="es-ES_tradnl" sz="2800" b="1" spc="-1" dirty="0">
                <a:solidFill>
                  <a:srgbClr val="000000"/>
                </a:solidFill>
                <a:latin typeface="Calibri"/>
              </a:rPr>
              <a:t>aristas</a:t>
            </a:r>
            <a:r>
              <a:rPr lang="es-ES_tradnl" sz="2800" spc="-1" dirty="0">
                <a:solidFill>
                  <a:srgbClr val="000000"/>
                </a:solidFill>
                <a:latin typeface="Calibri"/>
              </a:rPr>
              <a:t> que se pueden eliminar de este grafo para desconectarlo?</a:t>
            </a:r>
          </a:p>
          <a:p>
            <a:pPr marL="108000">
              <a:spcBef>
                <a:spcPts val="1417"/>
              </a:spcBef>
              <a:buClr>
                <a:srgbClr val="000000"/>
              </a:buClr>
              <a:buSzPct val="45000"/>
            </a:pPr>
            <a:r>
              <a:rPr lang="es-ES_tradnl" sz="2800" spc="-1" dirty="0">
                <a:solidFill>
                  <a:srgbClr val="0432FF"/>
                </a:solidFill>
                <a:latin typeface="Calibri"/>
              </a:rPr>
              <a:t>2</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Cuales aristas?</a:t>
            </a:r>
          </a:p>
          <a:p>
            <a:pPr marL="108000">
              <a:spcBef>
                <a:spcPts val="1417"/>
              </a:spcBef>
              <a:buClr>
                <a:srgbClr val="000000"/>
              </a:buClr>
              <a:buSzPct val="45000"/>
            </a:pPr>
            <a:r>
              <a:rPr lang="es-MX" sz="2800" spc="-1" dirty="0">
                <a:solidFill>
                  <a:srgbClr val="0432FF"/>
                </a:solidFill>
                <a:latin typeface="Calibri"/>
              </a:rPr>
              <a:t>{('A', 'G'), ('O', 'J')}</a:t>
            </a:r>
          </a:p>
        </p:txBody>
      </p:sp>
    </p:spTree>
    <p:extLst>
      <p:ext uri="{BB962C8B-B14F-4D97-AF65-F5344CB8AC3E}">
        <p14:creationId xmlns:p14="http://schemas.microsoft.com/office/powerpoint/2010/main" val="1377510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8209ED4-FAA8-0B4F-8362-EA59D8F40F5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30344" y="1528233"/>
            <a:ext cx="4261656" cy="5329767"/>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Desconectando un grafo</a:t>
            </a:r>
            <a:endParaRPr lang="es-MX" sz="4400" b="0" strike="noStrike" spc="-1" dirty="0">
              <a:solidFill>
                <a:srgbClr val="000000"/>
              </a:solidFill>
              <a:latin typeface="Calibri"/>
            </a:endParaRPr>
          </a:p>
        </p:txBody>
      </p:sp>
      <p:sp>
        <p:nvSpPr>
          <p:cNvPr id="91" name="TextShape 2"/>
          <p:cNvSpPr txBox="1"/>
          <p:nvPr/>
        </p:nvSpPr>
        <p:spPr>
          <a:xfrm>
            <a:off x="838080" y="1825560"/>
            <a:ext cx="7645519"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¿Cuál es el número más pequeño de </a:t>
            </a:r>
            <a:r>
              <a:rPr lang="es-ES_tradnl" sz="2800" b="1" spc="-1" dirty="0">
                <a:solidFill>
                  <a:srgbClr val="000000"/>
                </a:solidFill>
                <a:latin typeface="Calibri"/>
              </a:rPr>
              <a:t>aristas</a:t>
            </a:r>
            <a:r>
              <a:rPr lang="es-ES_tradnl" sz="2800" spc="-1" dirty="0">
                <a:solidFill>
                  <a:srgbClr val="000000"/>
                </a:solidFill>
                <a:latin typeface="Calibri"/>
              </a:rPr>
              <a:t> que se pueden eliminar de este grafo para desconectarlo?</a:t>
            </a:r>
          </a:p>
          <a:p>
            <a:pPr marL="108000">
              <a:spcBef>
                <a:spcPts val="1417"/>
              </a:spcBef>
              <a:buClr>
                <a:srgbClr val="000000"/>
              </a:buClr>
              <a:buSzPct val="45000"/>
            </a:pPr>
            <a:r>
              <a:rPr lang="es-ES_tradnl" sz="2800" spc="-1" dirty="0">
                <a:solidFill>
                  <a:srgbClr val="0432FF"/>
                </a:solidFill>
                <a:latin typeface="Calibri"/>
              </a:rPr>
              <a:t>2</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Cuales aristas?</a:t>
            </a:r>
          </a:p>
          <a:p>
            <a:pPr marL="108000">
              <a:spcBef>
                <a:spcPts val="1417"/>
              </a:spcBef>
              <a:buClr>
                <a:srgbClr val="000000"/>
              </a:buClr>
              <a:buSzPct val="45000"/>
            </a:pPr>
            <a:r>
              <a:rPr lang="es-MX" sz="2800" spc="-1" dirty="0">
                <a:solidFill>
                  <a:srgbClr val="0432FF"/>
                </a:solidFill>
                <a:latin typeface="Calibri"/>
              </a:rPr>
              <a:t>{('A', 'G'), ('O', 'J’)}</a:t>
            </a:r>
          </a:p>
          <a:p>
            <a:pPr marL="108000">
              <a:spcBef>
                <a:spcPts val="1417"/>
              </a:spcBef>
              <a:buClr>
                <a:srgbClr val="000000"/>
              </a:buClr>
              <a:buSzPct val="45000"/>
            </a:pPr>
            <a:endParaRPr lang="es-MX" sz="2800" spc="-1" dirty="0">
              <a:solidFill>
                <a:srgbClr val="0432FF"/>
              </a:solidFill>
              <a:latin typeface="Calibri"/>
            </a:endParaRPr>
          </a:p>
          <a:p>
            <a:pPr marL="108000">
              <a:spcBef>
                <a:spcPts val="1417"/>
              </a:spcBef>
              <a:buClr>
                <a:srgbClr val="000000"/>
              </a:buClr>
              <a:buSzPct val="45000"/>
            </a:pPr>
            <a:r>
              <a:rPr lang="es-MX" sz="2400" spc="-1" dirty="0">
                <a:latin typeface="Calibri"/>
              </a:rPr>
              <a:t>Las redes robustas tienen grandes cortes mínimos de </a:t>
            </a:r>
          </a:p>
          <a:p>
            <a:pPr marL="108000">
              <a:spcBef>
                <a:spcPts val="1417"/>
              </a:spcBef>
              <a:buClr>
                <a:srgbClr val="000000"/>
              </a:buClr>
              <a:buSzPct val="45000"/>
            </a:pPr>
            <a:r>
              <a:rPr lang="es-MX" sz="2400" spc="-1" dirty="0">
                <a:latin typeface="Calibri"/>
              </a:rPr>
              <a:t>nodo y arista.</a:t>
            </a: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274112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80D7DEC-E31C-A84B-9F23-2F98F5EFB9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4100" y="1206500"/>
            <a:ext cx="4787900" cy="56515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Caminos simples</a:t>
            </a:r>
            <a:endParaRPr lang="es-MX" sz="4400" b="0" strike="noStrike" spc="-1" dirty="0">
              <a:solidFill>
                <a:srgbClr val="000000"/>
              </a:solidFill>
              <a:latin typeface="Calibri"/>
            </a:endParaRPr>
          </a:p>
        </p:txBody>
      </p:sp>
      <p:sp>
        <p:nvSpPr>
          <p:cNvPr id="91" name="TextShape 2"/>
          <p:cNvSpPr txBox="1"/>
          <p:nvPr/>
        </p:nvSpPr>
        <p:spPr>
          <a:xfrm>
            <a:off x="838081" y="1825560"/>
            <a:ext cx="6566020"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Imagina que el nodo </a:t>
            </a:r>
            <a:r>
              <a:rPr lang="es-ES_tradnl" sz="2800" b="1" spc="-1" dirty="0">
                <a:solidFill>
                  <a:srgbClr val="000000"/>
                </a:solidFill>
                <a:latin typeface="Calibri"/>
              </a:rPr>
              <a:t>G</a:t>
            </a:r>
            <a:r>
              <a:rPr lang="es-ES_tradnl" sz="2800" spc="-1" dirty="0">
                <a:solidFill>
                  <a:srgbClr val="000000"/>
                </a:solidFill>
                <a:latin typeface="Calibri"/>
              </a:rPr>
              <a:t> desea enviar un mensaje al nodo </a:t>
            </a:r>
            <a:r>
              <a:rPr lang="es-ES_tradnl" sz="2800" b="1" spc="-1" dirty="0">
                <a:solidFill>
                  <a:srgbClr val="000000"/>
                </a:solidFill>
                <a:latin typeface="Calibri"/>
              </a:rPr>
              <a:t>L</a:t>
            </a:r>
            <a:r>
              <a:rPr lang="es-ES_tradnl" sz="2800" spc="-1" dirty="0">
                <a:solidFill>
                  <a:srgbClr val="000000"/>
                </a:solidFill>
                <a:latin typeface="Calibri"/>
              </a:rPr>
              <a:t> pasándolo a otros nodos en esta red.</a:t>
            </a:r>
          </a:p>
          <a:p>
            <a:pPr marL="108000">
              <a:spcBef>
                <a:spcPts val="1417"/>
              </a:spcBef>
              <a:buClr>
                <a:srgbClr val="000000"/>
              </a:buClr>
              <a:buSzPct val="45000"/>
            </a:pPr>
            <a:r>
              <a:rPr lang="es-ES_tradnl" sz="2800" spc="-1" dirty="0">
                <a:solidFill>
                  <a:srgbClr val="000000"/>
                </a:solidFill>
                <a:latin typeface="Calibri"/>
              </a:rPr>
              <a:t>¿Qué opciones tiene </a:t>
            </a:r>
            <a:r>
              <a:rPr lang="es-ES_tradnl" sz="2800" b="1" spc="-1" dirty="0">
                <a:solidFill>
                  <a:srgbClr val="000000"/>
                </a:solidFill>
                <a:latin typeface="Calibri"/>
              </a:rPr>
              <a:t>G</a:t>
            </a:r>
            <a:r>
              <a:rPr lang="es-ES_tradnl" sz="2800" spc="-1" dirty="0">
                <a:solidFill>
                  <a:srgbClr val="000000"/>
                </a:solidFill>
                <a:latin typeface="Calibri"/>
              </a:rPr>
              <a:t> para entregar el mensaje?</a:t>
            </a:r>
            <a:endParaRPr lang="es-MX" sz="2400" spc="-1" dirty="0">
              <a:latin typeface="Calibri"/>
            </a:endParaRP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558470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80D7DEC-E31C-A84B-9F23-2F98F5EFB9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4100" y="1206500"/>
            <a:ext cx="4787900" cy="56515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Caminos simples</a:t>
            </a:r>
            <a:endParaRPr lang="es-MX" sz="4400" b="0" strike="noStrike" spc="-1" dirty="0">
              <a:solidFill>
                <a:srgbClr val="000000"/>
              </a:solidFill>
              <a:latin typeface="Calibri"/>
            </a:endParaRPr>
          </a:p>
        </p:txBody>
      </p:sp>
      <p:sp>
        <p:nvSpPr>
          <p:cNvPr id="91" name="TextShape 2"/>
          <p:cNvSpPr txBox="1"/>
          <p:nvPr/>
        </p:nvSpPr>
        <p:spPr>
          <a:xfrm>
            <a:off x="838081" y="1825560"/>
            <a:ext cx="6566020"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Imagina que el nodo </a:t>
            </a:r>
            <a:r>
              <a:rPr lang="es-ES_tradnl" sz="2800" b="1" spc="-1" dirty="0">
                <a:solidFill>
                  <a:srgbClr val="000000"/>
                </a:solidFill>
                <a:latin typeface="Calibri"/>
              </a:rPr>
              <a:t>G</a:t>
            </a:r>
            <a:r>
              <a:rPr lang="es-ES_tradnl" sz="2800" spc="-1" dirty="0">
                <a:solidFill>
                  <a:srgbClr val="000000"/>
                </a:solidFill>
                <a:latin typeface="Calibri"/>
              </a:rPr>
              <a:t> desea enviar un mensaje al nodo </a:t>
            </a:r>
            <a:r>
              <a:rPr lang="es-ES_tradnl" sz="2800" b="1" spc="-1" dirty="0">
                <a:solidFill>
                  <a:srgbClr val="000000"/>
                </a:solidFill>
                <a:latin typeface="Calibri"/>
              </a:rPr>
              <a:t>L</a:t>
            </a:r>
            <a:r>
              <a:rPr lang="es-ES_tradnl" sz="2800" spc="-1" dirty="0">
                <a:solidFill>
                  <a:srgbClr val="000000"/>
                </a:solidFill>
                <a:latin typeface="Calibri"/>
              </a:rPr>
              <a:t> pasándolo a otros nodos en esta red.</a:t>
            </a:r>
          </a:p>
          <a:p>
            <a:pPr marL="108000">
              <a:spcBef>
                <a:spcPts val="1417"/>
              </a:spcBef>
              <a:buClr>
                <a:srgbClr val="000000"/>
              </a:buClr>
              <a:buSzPct val="45000"/>
            </a:pPr>
            <a:r>
              <a:rPr lang="es-ES_tradnl" sz="2800" spc="-1" dirty="0">
                <a:solidFill>
                  <a:srgbClr val="000000"/>
                </a:solidFill>
                <a:latin typeface="Calibri"/>
              </a:rPr>
              <a:t>¿Qué opciones tiene </a:t>
            </a:r>
            <a:r>
              <a:rPr lang="es-ES_tradnl" sz="2800" b="1" spc="-1" dirty="0">
                <a:solidFill>
                  <a:srgbClr val="000000"/>
                </a:solidFill>
                <a:latin typeface="Calibri"/>
              </a:rPr>
              <a:t>G</a:t>
            </a:r>
            <a:r>
              <a:rPr lang="es-ES_tradnl" sz="2800" spc="-1" dirty="0">
                <a:solidFill>
                  <a:srgbClr val="000000"/>
                </a:solidFill>
                <a:latin typeface="Calibri"/>
              </a:rPr>
              <a:t> para entregar el mensaje?</a:t>
            </a:r>
          </a:p>
          <a:p>
            <a:r>
              <a:rPr lang="es-MX" sz="2400" dirty="0">
                <a:solidFill>
                  <a:srgbClr val="0432FF"/>
                </a:solidFill>
              </a:rPr>
              <a:t>[['G', 'A', 'N', 'L'],</a:t>
            </a:r>
          </a:p>
          <a:p>
            <a:r>
              <a:rPr lang="es-MX" sz="2400" dirty="0">
                <a:solidFill>
                  <a:srgbClr val="0432FF"/>
                </a:solidFill>
              </a:rPr>
              <a:t>['G', 'A', 'N', 'O', 'K', 'L'],</a:t>
            </a:r>
          </a:p>
          <a:p>
            <a:r>
              <a:rPr lang="es-MX" sz="2400" dirty="0">
                <a:solidFill>
                  <a:srgbClr val="0432FF"/>
                </a:solidFill>
              </a:rPr>
              <a:t>['G', 'A', 'N', 'O', 'L'],</a:t>
            </a:r>
          </a:p>
          <a:p>
            <a:r>
              <a:rPr lang="es-MX" sz="2400" dirty="0">
                <a:solidFill>
                  <a:srgbClr val="0432FF"/>
                </a:solidFill>
              </a:rPr>
              <a:t>['G', 'J', 'O', 'K', 'L'],</a:t>
            </a:r>
          </a:p>
          <a:p>
            <a:r>
              <a:rPr lang="es-MX" sz="2400" dirty="0">
                <a:solidFill>
                  <a:srgbClr val="0432FF"/>
                </a:solidFill>
              </a:rPr>
              <a:t>['G', 'J', 'O', 'L']</a:t>
            </a: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182774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Caminos simples</a:t>
            </a:r>
            <a:endParaRPr lang="es-MX" sz="4400" b="0" strike="noStrike" spc="-1" dirty="0">
              <a:solidFill>
                <a:srgbClr val="000000"/>
              </a:solidFill>
              <a:latin typeface="Calibri"/>
            </a:endParaRPr>
          </a:p>
        </p:txBody>
      </p:sp>
      <p:sp>
        <p:nvSpPr>
          <p:cNvPr id="91" name="TextShape 2"/>
          <p:cNvSpPr txBox="1"/>
          <p:nvPr/>
        </p:nvSpPr>
        <p:spPr>
          <a:xfrm>
            <a:off x="838081" y="1825560"/>
            <a:ext cx="6566020"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Imagina que el nodo </a:t>
            </a:r>
            <a:r>
              <a:rPr lang="es-ES_tradnl" sz="2800" b="1" spc="-1" dirty="0">
                <a:solidFill>
                  <a:srgbClr val="000000"/>
                </a:solidFill>
                <a:latin typeface="Calibri"/>
              </a:rPr>
              <a:t>G</a:t>
            </a:r>
            <a:r>
              <a:rPr lang="es-ES_tradnl" sz="2800" spc="-1" dirty="0">
                <a:solidFill>
                  <a:srgbClr val="000000"/>
                </a:solidFill>
                <a:latin typeface="Calibri"/>
              </a:rPr>
              <a:t> desea enviar un mensaje al nodo </a:t>
            </a:r>
            <a:r>
              <a:rPr lang="es-ES_tradnl" sz="2800" b="1" spc="-1" dirty="0">
                <a:solidFill>
                  <a:srgbClr val="000000"/>
                </a:solidFill>
                <a:latin typeface="Calibri"/>
              </a:rPr>
              <a:t>L</a:t>
            </a:r>
            <a:r>
              <a:rPr lang="es-ES_tradnl" sz="2800" spc="-1" dirty="0">
                <a:solidFill>
                  <a:srgbClr val="000000"/>
                </a:solidFill>
                <a:latin typeface="Calibri"/>
              </a:rPr>
              <a:t> pasándolo a otros nodos en esta red.</a:t>
            </a:r>
          </a:p>
          <a:p>
            <a:pPr marL="108000">
              <a:spcBef>
                <a:spcPts val="1417"/>
              </a:spcBef>
              <a:buClr>
                <a:srgbClr val="000000"/>
              </a:buClr>
              <a:buSzPct val="45000"/>
            </a:pPr>
            <a:r>
              <a:rPr lang="es-ES_tradnl" sz="2800" spc="-1" dirty="0">
                <a:solidFill>
                  <a:srgbClr val="000000"/>
                </a:solidFill>
                <a:latin typeface="Calibri"/>
              </a:rPr>
              <a:t>¿Qué opciones tiene </a:t>
            </a:r>
            <a:r>
              <a:rPr lang="es-ES_tradnl" sz="2800" b="1" spc="-1" dirty="0">
                <a:solidFill>
                  <a:srgbClr val="000000"/>
                </a:solidFill>
                <a:latin typeface="Calibri"/>
              </a:rPr>
              <a:t>G</a:t>
            </a:r>
            <a:r>
              <a:rPr lang="es-ES_tradnl" sz="2800" spc="-1" dirty="0">
                <a:solidFill>
                  <a:srgbClr val="000000"/>
                </a:solidFill>
                <a:latin typeface="Calibri"/>
              </a:rPr>
              <a:t> para entregar el mensaje?</a:t>
            </a:r>
          </a:p>
          <a:p>
            <a:r>
              <a:rPr lang="es-MX" sz="2400" dirty="0">
                <a:solidFill>
                  <a:srgbClr val="FF0000"/>
                </a:solidFill>
              </a:rPr>
              <a:t>[['G', 'A', 'N', 'L'],</a:t>
            </a:r>
          </a:p>
          <a:p>
            <a:r>
              <a:rPr lang="es-MX" sz="2400" dirty="0">
                <a:solidFill>
                  <a:srgbClr val="0432FF"/>
                </a:solidFill>
              </a:rPr>
              <a:t>['G', 'A', 'N', 'O', 'K', 'L'],</a:t>
            </a:r>
          </a:p>
          <a:p>
            <a:r>
              <a:rPr lang="es-MX" sz="2400" dirty="0">
                <a:solidFill>
                  <a:srgbClr val="0432FF"/>
                </a:solidFill>
              </a:rPr>
              <a:t>['G', 'A', 'N', 'O', 'L'],</a:t>
            </a:r>
          </a:p>
          <a:p>
            <a:r>
              <a:rPr lang="es-MX" sz="2400" dirty="0">
                <a:solidFill>
                  <a:srgbClr val="0432FF"/>
                </a:solidFill>
              </a:rPr>
              <a:t>['G', 'J', 'O', 'K', 'L'],</a:t>
            </a:r>
          </a:p>
          <a:p>
            <a:r>
              <a:rPr lang="es-MX" sz="2400" dirty="0">
                <a:solidFill>
                  <a:srgbClr val="0432FF"/>
                </a:solidFill>
              </a:rPr>
              <a:t>['G', 'J', 'O', 'L']</a:t>
            </a: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a:extLst>
              <a:ext uri="{FF2B5EF4-FFF2-40B4-BE49-F238E27FC236}">
                <a16:creationId xmlns:a16="http://schemas.microsoft.com/office/drawing/2014/main" id="{374522C3-A870-D64C-9470-8A405999C1B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4101" y="1191491"/>
            <a:ext cx="4787900" cy="5651500"/>
          </a:xfrm>
          <a:prstGeom prst="rect">
            <a:avLst/>
          </a:prstGeom>
        </p:spPr>
      </p:pic>
    </p:spTree>
    <p:extLst>
      <p:ext uri="{BB962C8B-B14F-4D97-AF65-F5344CB8AC3E}">
        <p14:creationId xmlns:p14="http://schemas.microsoft.com/office/powerpoint/2010/main" val="27011262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Caminos simples</a:t>
            </a:r>
            <a:endParaRPr lang="es-MX" sz="4400" b="0" strike="noStrike" spc="-1" dirty="0">
              <a:solidFill>
                <a:srgbClr val="000000"/>
              </a:solidFill>
              <a:latin typeface="Calibri"/>
            </a:endParaRPr>
          </a:p>
        </p:txBody>
      </p:sp>
      <p:sp>
        <p:nvSpPr>
          <p:cNvPr id="91" name="TextShape 2"/>
          <p:cNvSpPr txBox="1"/>
          <p:nvPr/>
        </p:nvSpPr>
        <p:spPr>
          <a:xfrm>
            <a:off x="838081" y="1825560"/>
            <a:ext cx="6566020"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Imagina que el nodo </a:t>
            </a:r>
            <a:r>
              <a:rPr lang="es-ES_tradnl" sz="2800" b="1" spc="-1" dirty="0">
                <a:solidFill>
                  <a:srgbClr val="000000"/>
                </a:solidFill>
                <a:latin typeface="Calibri"/>
              </a:rPr>
              <a:t>G</a:t>
            </a:r>
            <a:r>
              <a:rPr lang="es-ES_tradnl" sz="2800" spc="-1" dirty="0">
                <a:solidFill>
                  <a:srgbClr val="000000"/>
                </a:solidFill>
                <a:latin typeface="Calibri"/>
              </a:rPr>
              <a:t> desea enviar un mensaje al nodo </a:t>
            </a:r>
            <a:r>
              <a:rPr lang="es-ES_tradnl" sz="2800" b="1" spc="-1" dirty="0">
                <a:solidFill>
                  <a:srgbClr val="000000"/>
                </a:solidFill>
                <a:latin typeface="Calibri"/>
              </a:rPr>
              <a:t>L</a:t>
            </a:r>
            <a:r>
              <a:rPr lang="es-ES_tradnl" sz="2800" spc="-1" dirty="0">
                <a:solidFill>
                  <a:srgbClr val="000000"/>
                </a:solidFill>
                <a:latin typeface="Calibri"/>
              </a:rPr>
              <a:t> pasándolo a otros nodos en esta red.</a:t>
            </a:r>
          </a:p>
          <a:p>
            <a:pPr marL="108000">
              <a:spcBef>
                <a:spcPts val="1417"/>
              </a:spcBef>
              <a:buClr>
                <a:srgbClr val="000000"/>
              </a:buClr>
              <a:buSzPct val="45000"/>
            </a:pPr>
            <a:r>
              <a:rPr lang="es-ES_tradnl" sz="2800" spc="-1" dirty="0">
                <a:solidFill>
                  <a:srgbClr val="000000"/>
                </a:solidFill>
                <a:latin typeface="Calibri"/>
              </a:rPr>
              <a:t>¿Qué opciones tiene </a:t>
            </a:r>
            <a:r>
              <a:rPr lang="es-ES_tradnl" sz="2800" b="1" spc="-1" dirty="0">
                <a:solidFill>
                  <a:srgbClr val="000000"/>
                </a:solidFill>
                <a:latin typeface="Calibri"/>
              </a:rPr>
              <a:t>G</a:t>
            </a:r>
            <a:r>
              <a:rPr lang="es-ES_tradnl" sz="2800" spc="-1" dirty="0">
                <a:solidFill>
                  <a:srgbClr val="000000"/>
                </a:solidFill>
                <a:latin typeface="Calibri"/>
              </a:rPr>
              <a:t> para entregar el mensaje?</a:t>
            </a:r>
          </a:p>
          <a:p>
            <a:r>
              <a:rPr lang="es-MX" sz="2400" dirty="0">
                <a:solidFill>
                  <a:srgbClr val="0432FF"/>
                </a:solidFill>
              </a:rPr>
              <a:t>[['G', 'A', 'N', 'L'],</a:t>
            </a:r>
          </a:p>
          <a:p>
            <a:r>
              <a:rPr lang="es-MX" sz="2400" dirty="0">
                <a:solidFill>
                  <a:srgbClr val="FF0000"/>
                </a:solidFill>
              </a:rPr>
              <a:t>['G', 'A', 'N', 'O', 'K', 'L'],</a:t>
            </a:r>
          </a:p>
          <a:p>
            <a:r>
              <a:rPr lang="es-MX" sz="2400" dirty="0">
                <a:solidFill>
                  <a:srgbClr val="0432FF"/>
                </a:solidFill>
              </a:rPr>
              <a:t>['G', 'A', 'N', 'O', 'L'],</a:t>
            </a:r>
          </a:p>
          <a:p>
            <a:r>
              <a:rPr lang="es-MX" sz="2400" dirty="0">
                <a:solidFill>
                  <a:srgbClr val="0432FF"/>
                </a:solidFill>
              </a:rPr>
              <a:t>['G', 'J', 'O', 'K', 'L'],</a:t>
            </a:r>
          </a:p>
          <a:p>
            <a:r>
              <a:rPr lang="es-MX" sz="2400" dirty="0">
                <a:solidFill>
                  <a:srgbClr val="0432FF"/>
                </a:solidFill>
              </a:rPr>
              <a:t>['G', 'J', 'O', 'L']</a:t>
            </a: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a:extLst>
              <a:ext uri="{FF2B5EF4-FFF2-40B4-BE49-F238E27FC236}">
                <a16:creationId xmlns:a16="http://schemas.microsoft.com/office/drawing/2014/main" id="{BDB16275-77FC-3143-A1D9-A61EA6ABC8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4101" y="1206500"/>
            <a:ext cx="4787900" cy="5651500"/>
          </a:xfrm>
          <a:prstGeom prst="rect">
            <a:avLst/>
          </a:prstGeom>
        </p:spPr>
      </p:pic>
    </p:spTree>
    <p:extLst>
      <p:ext uri="{BB962C8B-B14F-4D97-AF65-F5344CB8AC3E}">
        <p14:creationId xmlns:p14="http://schemas.microsoft.com/office/powerpoint/2010/main" val="95971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Grados</a:t>
            </a:r>
            <a:endParaRPr lang="es-MX" sz="4400" b="0" strike="noStrike" spc="-1">
              <a:solidFill>
                <a:srgbClr val="000000"/>
              </a:solidFill>
              <a:latin typeface="Calibri"/>
            </a:endParaRPr>
          </a:p>
        </p:txBody>
      </p:sp>
      <p:sp>
        <p:nvSpPr>
          <p:cNvPr id="93" name="TextShape 2"/>
          <p:cNvSpPr txBox="1"/>
          <p:nvPr/>
        </p:nvSpPr>
        <p:spPr>
          <a:xfrm>
            <a:off x="838080" y="1825560"/>
            <a:ext cx="11353920" cy="4727640"/>
          </a:xfrm>
          <a:prstGeom prst="rect">
            <a:avLst/>
          </a:prstGeom>
          <a:noFill/>
          <a:ln>
            <a:noFill/>
          </a:ln>
        </p:spPr>
        <p:txBody>
          <a:bodyPr/>
          <a:lstStyle/>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El </a:t>
            </a:r>
            <a:r>
              <a:rPr lang="es-MX" sz="2800" b="1" strike="noStrike" spc="-1" dirty="0">
                <a:solidFill>
                  <a:srgbClr val="C00000"/>
                </a:solidFill>
                <a:latin typeface="Calibri"/>
              </a:rPr>
              <a:t>grado del nodo</a:t>
            </a:r>
            <a:r>
              <a:rPr lang="es-MX" sz="2800" b="0" strike="noStrike" spc="-1" dirty="0">
                <a:solidFill>
                  <a:srgbClr val="000000"/>
                </a:solidFill>
                <a:latin typeface="Calibri"/>
              </a:rPr>
              <a:t> es el número de aristas que se conectan a un nodo determinado. </a:t>
            </a:r>
          </a:p>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Un nodo con grado cero es un nodo sin aristas, es un nodo aislado. </a:t>
            </a:r>
          </a:p>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Un nodo con grado uno tiene solo una sola arista se denomina nodo hoja.</a:t>
            </a:r>
          </a:p>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El </a:t>
            </a:r>
            <a:r>
              <a:rPr lang="es-MX" sz="2800" b="1" strike="noStrike" spc="-1" dirty="0">
                <a:solidFill>
                  <a:srgbClr val="C00000"/>
                </a:solidFill>
                <a:latin typeface="Calibri"/>
              </a:rPr>
              <a:t>grado promedio</a:t>
            </a:r>
            <a:r>
              <a:rPr lang="es-MX" sz="2800" b="0" strike="noStrike" spc="-1" dirty="0">
                <a:solidFill>
                  <a:srgbClr val="000000"/>
                </a:solidFill>
                <a:latin typeface="Calibri"/>
              </a:rPr>
              <a:t> es simplemente un promedio del grado de todos los nodos. Cuando el grado promedio es alto, cada nodo tiene una conectividad alta, el grafo está conectado densamente con un gran número de aristas.</a:t>
            </a:r>
          </a:p>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El nodo con el </a:t>
            </a:r>
            <a:r>
              <a:rPr lang="es-MX" sz="2800" b="1" strike="noStrike" spc="-1" dirty="0">
                <a:solidFill>
                  <a:srgbClr val="000000"/>
                </a:solidFill>
                <a:latin typeface="Calibri"/>
              </a:rPr>
              <a:t>grado máximo</a:t>
            </a:r>
            <a:r>
              <a:rPr lang="es-MX" sz="2800" b="0" strike="noStrike" spc="-1" dirty="0">
                <a:solidFill>
                  <a:srgbClr val="000000"/>
                </a:solidFill>
                <a:latin typeface="Calibri"/>
              </a:rPr>
              <a:t> es el que tiene más nodos conectados.</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Caminos simples</a:t>
            </a:r>
            <a:endParaRPr lang="es-MX" sz="4400" b="0" strike="noStrike" spc="-1" dirty="0">
              <a:solidFill>
                <a:srgbClr val="000000"/>
              </a:solidFill>
              <a:latin typeface="Calibri"/>
            </a:endParaRPr>
          </a:p>
        </p:txBody>
      </p:sp>
      <p:sp>
        <p:nvSpPr>
          <p:cNvPr id="91" name="TextShape 2"/>
          <p:cNvSpPr txBox="1"/>
          <p:nvPr/>
        </p:nvSpPr>
        <p:spPr>
          <a:xfrm>
            <a:off x="838081" y="1825560"/>
            <a:ext cx="6566020"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Imagina que el nodo </a:t>
            </a:r>
            <a:r>
              <a:rPr lang="es-ES_tradnl" sz="2800" b="1" spc="-1" dirty="0">
                <a:solidFill>
                  <a:srgbClr val="000000"/>
                </a:solidFill>
                <a:latin typeface="Calibri"/>
              </a:rPr>
              <a:t>G</a:t>
            </a:r>
            <a:r>
              <a:rPr lang="es-ES_tradnl" sz="2800" spc="-1" dirty="0">
                <a:solidFill>
                  <a:srgbClr val="000000"/>
                </a:solidFill>
                <a:latin typeface="Calibri"/>
              </a:rPr>
              <a:t> desea enviar un mensaje al nodo </a:t>
            </a:r>
            <a:r>
              <a:rPr lang="es-ES_tradnl" sz="2800" b="1" spc="-1" dirty="0">
                <a:solidFill>
                  <a:srgbClr val="000000"/>
                </a:solidFill>
                <a:latin typeface="Calibri"/>
              </a:rPr>
              <a:t>L</a:t>
            </a:r>
            <a:r>
              <a:rPr lang="es-ES_tradnl" sz="2800" spc="-1" dirty="0">
                <a:solidFill>
                  <a:srgbClr val="000000"/>
                </a:solidFill>
                <a:latin typeface="Calibri"/>
              </a:rPr>
              <a:t> pasándolo a otros nodos en esta red.</a:t>
            </a:r>
          </a:p>
          <a:p>
            <a:pPr marL="108000">
              <a:spcBef>
                <a:spcPts val="1417"/>
              </a:spcBef>
              <a:buClr>
                <a:srgbClr val="000000"/>
              </a:buClr>
              <a:buSzPct val="45000"/>
            </a:pPr>
            <a:r>
              <a:rPr lang="es-ES_tradnl" sz="2800" spc="-1" dirty="0">
                <a:solidFill>
                  <a:srgbClr val="000000"/>
                </a:solidFill>
                <a:latin typeface="Calibri"/>
              </a:rPr>
              <a:t>¿Qué opciones tiene </a:t>
            </a:r>
            <a:r>
              <a:rPr lang="es-ES_tradnl" sz="2800" b="1" spc="-1" dirty="0">
                <a:solidFill>
                  <a:srgbClr val="000000"/>
                </a:solidFill>
                <a:latin typeface="Calibri"/>
              </a:rPr>
              <a:t>G</a:t>
            </a:r>
            <a:r>
              <a:rPr lang="es-ES_tradnl" sz="2800" spc="-1" dirty="0">
                <a:solidFill>
                  <a:srgbClr val="000000"/>
                </a:solidFill>
                <a:latin typeface="Calibri"/>
              </a:rPr>
              <a:t> para entregar el mensaje?</a:t>
            </a:r>
          </a:p>
          <a:p>
            <a:r>
              <a:rPr lang="es-MX" sz="2400" dirty="0">
                <a:solidFill>
                  <a:srgbClr val="0432FF"/>
                </a:solidFill>
              </a:rPr>
              <a:t>[['G', 'A', 'N', 'L'],</a:t>
            </a:r>
          </a:p>
          <a:p>
            <a:r>
              <a:rPr lang="es-MX" sz="2400" dirty="0">
                <a:solidFill>
                  <a:srgbClr val="0432FF"/>
                </a:solidFill>
              </a:rPr>
              <a:t>['G', 'A', 'N', 'O', 'K', 'L'],</a:t>
            </a:r>
          </a:p>
          <a:p>
            <a:r>
              <a:rPr lang="es-MX" sz="2400" dirty="0">
                <a:solidFill>
                  <a:srgbClr val="FF0000"/>
                </a:solidFill>
              </a:rPr>
              <a:t>['G', 'A', 'N', 'O', 'L'],</a:t>
            </a:r>
          </a:p>
          <a:p>
            <a:r>
              <a:rPr lang="es-MX" sz="2400" dirty="0">
                <a:solidFill>
                  <a:srgbClr val="0432FF"/>
                </a:solidFill>
              </a:rPr>
              <a:t>['G', 'J', 'O', 'K', 'L'],</a:t>
            </a:r>
          </a:p>
          <a:p>
            <a:r>
              <a:rPr lang="es-MX" sz="2400" dirty="0">
                <a:solidFill>
                  <a:srgbClr val="0432FF"/>
                </a:solidFill>
              </a:rPr>
              <a:t>['G', 'J', 'O', 'L']</a:t>
            </a: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a:extLst>
              <a:ext uri="{FF2B5EF4-FFF2-40B4-BE49-F238E27FC236}">
                <a16:creationId xmlns:a16="http://schemas.microsoft.com/office/drawing/2014/main" id="{EA4BB372-4558-9245-9478-8C53028B9F6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4100" y="1191491"/>
            <a:ext cx="4787900" cy="5651500"/>
          </a:xfrm>
          <a:prstGeom prst="rect">
            <a:avLst/>
          </a:prstGeom>
        </p:spPr>
      </p:pic>
    </p:spTree>
    <p:extLst>
      <p:ext uri="{BB962C8B-B14F-4D97-AF65-F5344CB8AC3E}">
        <p14:creationId xmlns:p14="http://schemas.microsoft.com/office/powerpoint/2010/main" val="35162264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Caminos simples</a:t>
            </a:r>
            <a:endParaRPr lang="es-MX" sz="4400" b="0" strike="noStrike" spc="-1" dirty="0">
              <a:solidFill>
                <a:srgbClr val="000000"/>
              </a:solidFill>
              <a:latin typeface="Calibri"/>
            </a:endParaRPr>
          </a:p>
        </p:txBody>
      </p:sp>
      <p:sp>
        <p:nvSpPr>
          <p:cNvPr id="91" name="TextShape 2"/>
          <p:cNvSpPr txBox="1"/>
          <p:nvPr/>
        </p:nvSpPr>
        <p:spPr>
          <a:xfrm>
            <a:off x="838081" y="1825560"/>
            <a:ext cx="6566020"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Imagina que el nodo </a:t>
            </a:r>
            <a:r>
              <a:rPr lang="es-ES_tradnl" sz="2800" b="1" spc="-1" dirty="0">
                <a:solidFill>
                  <a:srgbClr val="000000"/>
                </a:solidFill>
                <a:latin typeface="Calibri"/>
              </a:rPr>
              <a:t>G</a:t>
            </a:r>
            <a:r>
              <a:rPr lang="es-ES_tradnl" sz="2800" spc="-1" dirty="0">
                <a:solidFill>
                  <a:srgbClr val="000000"/>
                </a:solidFill>
                <a:latin typeface="Calibri"/>
              </a:rPr>
              <a:t> desea enviar un mensaje al nodo </a:t>
            </a:r>
            <a:r>
              <a:rPr lang="es-ES_tradnl" sz="2800" b="1" spc="-1" dirty="0">
                <a:solidFill>
                  <a:srgbClr val="000000"/>
                </a:solidFill>
                <a:latin typeface="Calibri"/>
              </a:rPr>
              <a:t>L</a:t>
            </a:r>
            <a:r>
              <a:rPr lang="es-ES_tradnl" sz="2800" spc="-1" dirty="0">
                <a:solidFill>
                  <a:srgbClr val="000000"/>
                </a:solidFill>
                <a:latin typeface="Calibri"/>
              </a:rPr>
              <a:t> pasándolo a otros nodos en esta red.</a:t>
            </a:r>
          </a:p>
          <a:p>
            <a:pPr marL="108000">
              <a:spcBef>
                <a:spcPts val="1417"/>
              </a:spcBef>
              <a:buClr>
                <a:srgbClr val="000000"/>
              </a:buClr>
              <a:buSzPct val="45000"/>
            </a:pPr>
            <a:r>
              <a:rPr lang="es-ES_tradnl" sz="2800" spc="-1" dirty="0">
                <a:solidFill>
                  <a:srgbClr val="000000"/>
                </a:solidFill>
                <a:latin typeface="Calibri"/>
              </a:rPr>
              <a:t>¿Qué opciones tiene </a:t>
            </a:r>
            <a:r>
              <a:rPr lang="es-ES_tradnl" sz="2800" b="1" spc="-1" dirty="0">
                <a:solidFill>
                  <a:srgbClr val="000000"/>
                </a:solidFill>
                <a:latin typeface="Calibri"/>
              </a:rPr>
              <a:t>G</a:t>
            </a:r>
            <a:r>
              <a:rPr lang="es-ES_tradnl" sz="2800" spc="-1" dirty="0">
                <a:solidFill>
                  <a:srgbClr val="000000"/>
                </a:solidFill>
                <a:latin typeface="Calibri"/>
              </a:rPr>
              <a:t> para entregar el mensaje?</a:t>
            </a:r>
          </a:p>
          <a:p>
            <a:r>
              <a:rPr lang="es-MX" sz="2400" dirty="0">
                <a:solidFill>
                  <a:srgbClr val="0432FF"/>
                </a:solidFill>
              </a:rPr>
              <a:t>[['G', 'A', 'N', 'L'],</a:t>
            </a:r>
          </a:p>
          <a:p>
            <a:r>
              <a:rPr lang="es-MX" sz="2400" dirty="0">
                <a:solidFill>
                  <a:srgbClr val="0432FF"/>
                </a:solidFill>
              </a:rPr>
              <a:t>['G', 'A', 'N', 'O', 'K', 'L'],</a:t>
            </a:r>
          </a:p>
          <a:p>
            <a:r>
              <a:rPr lang="es-MX" sz="2400" dirty="0">
                <a:solidFill>
                  <a:srgbClr val="0432FF"/>
                </a:solidFill>
              </a:rPr>
              <a:t>['G', 'A', 'N', 'O', 'L'],</a:t>
            </a:r>
          </a:p>
          <a:p>
            <a:r>
              <a:rPr lang="es-MX" sz="2400" dirty="0">
                <a:solidFill>
                  <a:srgbClr val="FF0000"/>
                </a:solidFill>
              </a:rPr>
              <a:t>['G', 'J', 'O', 'K', 'L'],</a:t>
            </a:r>
          </a:p>
          <a:p>
            <a:r>
              <a:rPr lang="es-MX" sz="2400" dirty="0">
                <a:solidFill>
                  <a:srgbClr val="0432FF"/>
                </a:solidFill>
              </a:rPr>
              <a:t>['G', 'J', 'O', 'L']</a:t>
            </a: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a:extLst>
              <a:ext uri="{FF2B5EF4-FFF2-40B4-BE49-F238E27FC236}">
                <a16:creationId xmlns:a16="http://schemas.microsoft.com/office/drawing/2014/main" id="{573425DC-7311-2846-A8DA-EC25387CB04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4100" y="1191491"/>
            <a:ext cx="4787900" cy="5651500"/>
          </a:xfrm>
          <a:prstGeom prst="rect">
            <a:avLst/>
          </a:prstGeom>
        </p:spPr>
      </p:pic>
    </p:spTree>
    <p:extLst>
      <p:ext uri="{BB962C8B-B14F-4D97-AF65-F5344CB8AC3E}">
        <p14:creationId xmlns:p14="http://schemas.microsoft.com/office/powerpoint/2010/main" val="369083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Caminos simples</a:t>
            </a:r>
            <a:endParaRPr lang="es-MX" sz="4400" b="0" strike="noStrike" spc="-1" dirty="0">
              <a:solidFill>
                <a:srgbClr val="000000"/>
              </a:solidFill>
              <a:latin typeface="Calibri"/>
            </a:endParaRPr>
          </a:p>
        </p:txBody>
      </p:sp>
      <p:sp>
        <p:nvSpPr>
          <p:cNvPr id="91" name="TextShape 2"/>
          <p:cNvSpPr txBox="1"/>
          <p:nvPr/>
        </p:nvSpPr>
        <p:spPr>
          <a:xfrm>
            <a:off x="838081" y="1825560"/>
            <a:ext cx="6566020"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Imagina que el nodo </a:t>
            </a:r>
            <a:r>
              <a:rPr lang="es-ES_tradnl" sz="2800" b="1" spc="-1" dirty="0">
                <a:solidFill>
                  <a:srgbClr val="000000"/>
                </a:solidFill>
                <a:latin typeface="Calibri"/>
              </a:rPr>
              <a:t>G</a:t>
            </a:r>
            <a:r>
              <a:rPr lang="es-ES_tradnl" sz="2800" spc="-1" dirty="0">
                <a:solidFill>
                  <a:srgbClr val="000000"/>
                </a:solidFill>
                <a:latin typeface="Calibri"/>
              </a:rPr>
              <a:t> desea enviar un mensaje al nodo </a:t>
            </a:r>
            <a:r>
              <a:rPr lang="es-ES_tradnl" sz="2800" b="1" spc="-1" dirty="0">
                <a:solidFill>
                  <a:srgbClr val="000000"/>
                </a:solidFill>
                <a:latin typeface="Calibri"/>
              </a:rPr>
              <a:t>L</a:t>
            </a:r>
            <a:r>
              <a:rPr lang="es-ES_tradnl" sz="2800" spc="-1" dirty="0">
                <a:solidFill>
                  <a:srgbClr val="000000"/>
                </a:solidFill>
                <a:latin typeface="Calibri"/>
              </a:rPr>
              <a:t> pasándolo a otros nodos en esta red.</a:t>
            </a:r>
          </a:p>
          <a:p>
            <a:pPr marL="108000">
              <a:spcBef>
                <a:spcPts val="1417"/>
              </a:spcBef>
              <a:buClr>
                <a:srgbClr val="000000"/>
              </a:buClr>
              <a:buSzPct val="45000"/>
            </a:pPr>
            <a:r>
              <a:rPr lang="es-ES_tradnl" sz="2800" spc="-1" dirty="0">
                <a:solidFill>
                  <a:srgbClr val="000000"/>
                </a:solidFill>
                <a:latin typeface="Calibri"/>
              </a:rPr>
              <a:t>¿Qué opciones tiene </a:t>
            </a:r>
            <a:r>
              <a:rPr lang="es-ES_tradnl" sz="2800" b="1" spc="-1" dirty="0">
                <a:solidFill>
                  <a:srgbClr val="000000"/>
                </a:solidFill>
                <a:latin typeface="Calibri"/>
              </a:rPr>
              <a:t>G</a:t>
            </a:r>
            <a:r>
              <a:rPr lang="es-ES_tradnl" sz="2800" spc="-1" dirty="0">
                <a:solidFill>
                  <a:srgbClr val="000000"/>
                </a:solidFill>
                <a:latin typeface="Calibri"/>
              </a:rPr>
              <a:t> para entregar el mensaje?</a:t>
            </a:r>
          </a:p>
          <a:p>
            <a:r>
              <a:rPr lang="es-MX" sz="2400" dirty="0">
                <a:solidFill>
                  <a:srgbClr val="0432FF"/>
                </a:solidFill>
              </a:rPr>
              <a:t>[['G', 'A', 'N', 'L'],</a:t>
            </a:r>
          </a:p>
          <a:p>
            <a:r>
              <a:rPr lang="es-MX" sz="2400" dirty="0">
                <a:solidFill>
                  <a:srgbClr val="0432FF"/>
                </a:solidFill>
              </a:rPr>
              <a:t>['G', 'A', 'N', 'O', 'K', 'L'],</a:t>
            </a:r>
          </a:p>
          <a:p>
            <a:r>
              <a:rPr lang="es-MX" sz="2400" dirty="0">
                <a:solidFill>
                  <a:srgbClr val="0432FF"/>
                </a:solidFill>
              </a:rPr>
              <a:t>['G', 'A', 'N', 'O', 'L'],</a:t>
            </a:r>
          </a:p>
          <a:p>
            <a:r>
              <a:rPr lang="es-MX" sz="2400" dirty="0">
                <a:solidFill>
                  <a:srgbClr val="0432FF"/>
                </a:solidFill>
              </a:rPr>
              <a:t>['G', 'J', 'O', 'K', 'L'],</a:t>
            </a:r>
          </a:p>
          <a:p>
            <a:r>
              <a:rPr lang="es-MX" sz="2400" dirty="0">
                <a:solidFill>
                  <a:srgbClr val="FF0000"/>
                </a:solidFill>
              </a:rPr>
              <a:t>['G', 'J', 'O', 'L']</a:t>
            </a: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a:extLst>
              <a:ext uri="{FF2B5EF4-FFF2-40B4-BE49-F238E27FC236}">
                <a16:creationId xmlns:a16="http://schemas.microsoft.com/office/drawing/2014/main" id="{819B9E28-1553-084C-8A56-F2C3FE07D7E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4100" y="1206500"/>
            <a:ext cx="4787900" cy="5651500"/>
          </a:xfrm>
          <a:prstGeom prst="rect">
            <a:avLst/>
          </a:prstGeom>
        </p:spPr>
      </p:pic>
    </p:spTree>
    <p:extLst>
      <p:ext uri="{BB962C8B-B14F-4D97-AF65-F5344CB8AC3E}">
        <p14:creationId xmlns:p14="http://schemas.microsoft.com/office/powerpoint/2010/main" val="1465794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Conectividad de nodo</a:t>
            </a:r>
            <a:endParaRPr lang="es-MX" sz="4400" b="0" strike="noStrike" spc="-1" dirty="0">
              <a:solidFill>
                <a:srgbClr val="000000"/>
              </a:solidFill>
              <a:latin typeface="Calibri"/>
            </a:endParaRPr>
          </a:p>
        </p:txBody>
      </p:sp>
      <p:sp>
        <p:nvSpPr>
          <p:cNvPr id="91" name="TextShape 2"/>
          <p:cNvSpPr txBox="1"/>
          <p:nvPr/>
        </p:nvSpPr>
        <p:spPr>
          <a:xfrm>
            <a:off x="838081" y="1825560"/>
            <a:ext cx="6566020"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Si quisiéramos bloquear el mensaje de </a:t>
            </a:r>
            <a:r>
              <a:rPr lang="es-ES_tradnl" sz="2800" b="1" spc="-1" dirty="0">
                <a:solidFill>
                  <a:srgbClr val="000000"/>
                </a:solidFill>
                <a:latin typeface="Calibri"/>
              </a:rPr>
              <a:t>G</a:t>
            </a:r>
            <a:r>
              <a:rPr lang="es-ES_tradnl" sz="2800" spc="-1" dirty="0">
                <a:solidFill>
                  <a:srgbClr val="000000"/>
                </a:solidFill>
                <a:latin typeface="Calibri"/>
              </a:rPr>
              <a:t> a </a:t>
            </a:r>
            <a:r>
              <a:rPr lang="es-ES_tradnl" sz="2800" b="1" spc="-1" dirty="0">
                <a:solidFill>
                  <a:srgbClr val="000000"/>
                </a:solidFill>
                <a:latin typeface="Calibri"/>
              </a:rPr>
              <a:t>L</a:t>
            </a:r>
            <a:r>
              <a:rPr lang="es-ES_tradnl" sz="2800" spc="-1" dirty="0">
                <a:solidFill>
                  <a:srgbClr val="000000"/>
                </a:solidFill>
                <a:latin typeface="Calibri"/>
              </a:rPr>
              <a:t> mediante la eliminación de </a:t>
            </a:r>
            <a:r>
              <a:rPr lang="es-ES_tradnl" sz="2800" b="1" spc="-1" dirty="0">
                <a:solidFill>
                  <a:srgbClr val="000000"/>
                </a:solidFill>
                <a:latin typeface="Calibri"/>
              </a:rPr>
              <a:t>nodos</a:t>
            </a:r>
            <a:r>
              <a:rPr lang="es-ES_tradnl" sz="2800" spc="-1" dirty="0">
                <a:solidFill>
                  <a:srgbClr val="000000"/>
                </a:solidFill>
                <a:latin typeface="Calibri"/>
              </a:rPr>
              <a:t> del grafo, ¿cuántos </a:t>
            </a:r>
            <a:r>
              <a:rPr lang="es-ES_tradnl" sz="2800" b="1" spc="-1" dirty="0">
                <a:solidFill>
                  <a:srgbClr val="000000"/>
                </a:solidFill>
                <a:latin typeface="Calibri"/>
              </a:rPr>
              <a:t>nodos</a:t>
            </a:r>
            <a:r>
              <a:rPr lang="es-ES_tradnl" sz="2800" spc="-1" dirty="0">
                <a:solidFill>
                  <a:srgbClr val="000000"/>
                </a:solidFill>
                <a:latin typeface="Calibri"/>
              </a:rPr>
              <a:t> tendríamos que eliminar? </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¿Cuáles nodos?</a:t>
            </a: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a:extLst>
              <a:ext uri="{FF2B5EF4-FFF2-40B4-BE49-F238E27FC236}">
                <a16:creationId xmlns:a16="http://schemas.microsoft.com/office/drawing/2014/main" id="{0DD987DF-8D89-C145-8033-35FA5118174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4100" y="1206500"/>
            <a:ext cx="4787900" cy="5651500"/>
          </a:xfrm>
          <a:prstGeom prst="rect">
            <a:avLst/>
          </a:prstGeom>
        </p:spPr>
      </p:pic>
    </p:spTree>
    <p:extLst>
      <p:ext uri="{BB962C8B-B14F-4D97-AF65-F5344CB8AC3E}">
        <p14:creationId xmlns:p14="http://schemas.microsoft.com/office/powerpoint/2010/main" val="523914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Conectividad de nodo</a:t>
            </a:r>
            <a:endParaRPr lang="es-MX" sz="4400" b="0" strike="noStrike" spc="-1" dirty="0">
              <a:solidFill>
                <a:srgbClr val="000000"/>
              </a:solidFill>
              <a:latin typeface="Calibri"/>
            </a:endParaRPr>
          </a:p>
        </p:txBody>
      </p:sp>
      <p:sp>
        <p:nvSpPr>
          <p:cNvPr id="91" name="TextShape 2"/>
          <p:cNvSpPr txBox="1"/>
          <p:nvPr/>
        </p:nvSpPr>
        <p:spPr>
          <a:xfrm>
            <a:off x="838081" y="1825560"/>
            <a:ext cx="6566020"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Si quisiéramos bloquear el mensaje de </a:t>
            </a:r>
            <a:r>
              <a:rPr lang="es-ES_tradnl" sz="2800" b="1" spc="-1" dirty="0">
                <a:solidFill>
                  <a:srgbClr val="000000"/>
                </a:solidFill>
                <a:latin typeface="Calibri"/>
              </a:rPr>
              <a:t>G</a:t>
            </a:r>
            <a:r>
              <a:rPr lang="es-ES_tradnl" sz="2800" spc="-1" dirty="0">
                <a:solidFill>
                  <a:srgbClr val="000000"/>
                </a:solidFill>
                <a:latin typeface="Calibri"/>
              </a:rPr>
              <a:t> a </a:t>
            </a:r>
            <a:r>
              <a:rPr lang="es-ES_tradnl" sz="2800" b="1" spc="-1" dirty="0">
                <a:solidFill>
                  <a:srgbClr val="000000"/>
                </a:solidFill>
                <a:latin typeface="Calibri"/>
              </a:rPr>
              <a:t>L</a:t>
            </a:r>
            <a:r>
              <a:rPr lang="es-ES_tradnl" sz="2800" spc="-1" dirty="0">
                <a:solidFill>
                  <a:srgbClr val="000000"/>
                </a:solidFill>
                <a:latin typeface="Calibri"/>
              </a:rPr>
              <a:t> mediante la eliminación de </a:t>
            </a:r>
            <a:r>
              <a:rPr lang="es-ES_tradnl" sz="2800" b="1" spc="-1" dirty="0">
                <a:solidFill>
                  <a:srgbClr val="000000"/>
                </a:solidFill>
                <a:latin typeface="Calibri"/>
              </a:rPr>
              <a:t>nodos</a:t>
            </a:r>
            <a:r>
              <a:rPr lang="es-ES_tradnl" sz="2800" spc="-1" dirty="0">
                <a:solidFill>
                  <a:srgbClr val="000000"/>
                </a:solidFill>
                <a:latin typeface="Calibri"/>
              </a:rPr>
              <a:t> del grafo, ¿cuántos </a:t>
            </a:r>
            <a:r>
              <a:rPr lang="es-ES_tradnl" sz="2800" b="1" spc="-1" dirty="0">
                <a:solidFill>
                  <a:srgbClr val="000000"/>
                </a:solidFill>
                <a:latin typeface="Calibri"/>
              </a:rPr>
              <a:t>nodos</a:t>
            </a:r>
            <a:r>
              <a:rPr lang="es-ES_tradnl" sz="2800" spc="-1" dirty="0">
                <a:solidFill>
                  <a:srgbClr val="000000"/>
                </a:solidFill>
                <a:latin typeface="Calibri"/>
              </a:rPr>
              <a:t> tendríamos que eliminar? </a:t>
            </a:r>
          </a:p>
          <a:p>
            <a:pPr marL="108000">
              <a:spcBef>
                <a:spcPts val="1417"/>
              </a:spcBef>
              <a:buClr>
                <a:srgbClr val="000000"/>
              </a:buClr>
              <a:buSzPct val="45000"/>
            </a:pPr>
            <a:r>
              <a:rPr lang="es-ES_tradnl" sz="2800" spc="-1" dirty="0">
                <a:solidFill>
                  <a:srgbClr val="0432FF"/>
                </a:solidFill>
                <a:latin typeface="Calibri"/>
              </a:rPr>
              <a:t>2</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¿Cuáles nodos?</a:t>
            </a:r>
          </a:p>
          <a:p>
            <a:pPr marL="108000">
              <a:spcBef>
                <a:spcPts val="1417"/>
              </a:spcBef>
              <a:buClr>
                <a:srgbClr val="000000"/>
              </a:buClr>
              <a:buSzPct val="45000"/>
            </a:pPr>
            <a:r>
              <a:rPr lang="es-MX" sz="2800" spc="-1" dirty="0">
                <a:solidFill>
                  <a:srgbClr val="0432FF"/>
                </a:solidFill>
                <a:latin typeface="Calibri"/>
              </a:rPr>
              <a:t>{'N', 'O'}</a:t>
            </a:r>
          </a:p>
          <a:p>
            <a:pPr marL="108000">
              <a:spcBef>
                <a:spcPts val="1417"/>
              </a:spcBef>
              <a:buClr>
                <a:srgbClr val="000000"/>
              </a:buClr>
              <a:buSzPct val="45000"/>
            </a:pPr>
            <a:endParaRPr lang="es-ES_tradnl" sz="2800" spc="-1" dirty="0">
              <a:solidFill>
                <a:srgbClr val="000000"/>
              </a:solidFill>
              <a:latin typeface="Calibri"/>
            </a:endParaRP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a:extLst>
              <a:ext uri="{FF2B5EF4-FFF2-40B4-BE49-F238E27FC236}">
                <a16:creationId xmlns:a16="http://schemas.microsoft.com/office/drawing/2014/main" id="{0DD987DF-8D89-C145-8033-35FA5118174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4100" y="1206500"/>
            <a:ext cx="4787900" cy="5651500"/>
          </a:xfrm>
          <a:prstGeom prst="rect">
            <a:avLst/>
          </a:prstGeom>
        </p:spPr>
      </p:pic>
    </p:spTree>
    <p:extLst>
      <p:ext uri="{BB962C8B-B14F-4D97-AF65-F5344CB8AC3E}">
        <p14:creationId xmlns:p14="http://schemas.microsoft.com/office/powerpoint/2010/main" val="69997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Conectividad de aristas</a:t>
            </a:r>
            <a:endParaRPr lang="es-MX" sz="4400" b="0" strike="noStrike" spc="-1" dirty="0">
              <a:solidFill>
                <a:srgbClr val="000000"/>
              </a:solidFill>
              <a:latin typeface="Calibri"/>
            </a:endParaRPr>
          </a:p>
        </p:txBody>
      </p:sp>
      <p:sp>
        <p:nvSpPr>
          <p:cNvPr id="91" name="TextShape 2"/>
          <p:cNvSpPr txBox="1"/>
          <p:nvPr/>
        </p:nvSpPr>
        <p:spPr>
          <a:xfrm>
            <a:off x="838081" y="1825560"/>
            <a:ext cx="6566020"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Si quisiéramos bloquear el mensaje de </a:t>
            </a:r>
            <a:r>
              <a:rPr lang="es-ES_tradnl" sz="2800" b="1" spc="-1" dirty="0">
                <a:solidFill>
                  <a:srgbClr val="000000"/>
                </a:solidFill>
                <a:latin typeface="Calibri"/>
              </a:rPr>
              <a:t>G</a:t>
            </a:r>
            <a:r>
              <a:rPr lang="es-ES_tradnl" sz="2800" spc="-1" dirty="0">
                <a:solidFill>
                  <a:srgbClr val="000000"/>
                </a:solidFill>
                <a:latin typeface="Calibri"/>
              </a:rPr>
              <a:t> a </a:t>
            </a:r>
            <a:r>
              <a:rPr lang="es-ES_tradnl" sz="2800" b="1" spc="-1" dirty="0">
                <a:solidFill>
                  <a:srgbClr val="000000"/>
                </a:solidFill>
                <a:latin typeface="Calibri"/>
              </a:rPr>
              <a:t>L</a:t>
            </a:r>
            <a:r>
              <a:rPr lang="es-ES_tradnl" sz="2800" spc="-1" dirty="0">
                <a:solidFill>
                  <a:srgbClr val="000000"/>
                </a:solidFill>
                <a:latin typeface="Calibri"/>
              </a:rPr>
              <a:t> mediante la eliminación de </a:t>
            </a:r>
            <a:r>
              <a:rPr lang="es-ES_tradnl" sz="2800" b="1" spc="-1" dirty="0">
                <a:solidFill>
                  <a:srgbClr val="000000"/>
                </a:solidFill>
                <a:latin typeface="Calibri"/>
              </a:rPr>
              <a:t>aristas</a:t>
            </a:r>
            <a:r>
              <a:rPr lang="es-ES_tradnl" sz="2800" spc="-1" dirty="0">
                <a:solidFill>
                  <a:srgbClr val="000000"/>
                </a:solidFill>
                <a:latin typeface="Calibri"/>
              </a:rPr>
              <a:t> del grafo, ¿cuántas </a:t>
            </a:r>
            <a:r>
              <a:rPr lang="es-ES_tradnl" sz="2800" b="1" spc="-1" dirty="0">
                <a:solidFill>
                  <a:srgbClr val="000000"/>
                </a:solidFill>
                <a:latin typeface="Calibri"/>
              </a:rPr>
              <a:t>aristas</a:t>
            </a:r>
            <a:r>
              <a:rPr lang="es-ES_tradnl" sz="2800" spc="-1" dirty="0">
                <a:solidFill>
                  <a:srgbClr val="000000"/>
                </a:solidFill>
                <a:latin typeface="Calibri"/>
              </a:rPr>
              <a:t> tendríamos que eliminar? </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¿Cuáles aristas?</a:t>
            </a: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a:extLst>
              <a:ext uri="{FF2B5EF4-FFF2-40B4-BE49-F238E27FC236}">
                <a16:creationId xmlns:a16="http://schemas.microsoft.com/office/drawing/2014/main" id="{0DD987DF-8D89-C145-8033-35FA5118174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4100" y="1206500"/>
            <a:ext cx="4787900" cy="5651500"/>
          </a:xfrm>
          <a:prstGeom prst="rect">
            <a:avLst/>
          </a:prstGeom>
        </p:spPr>
      </p:pic>
    </p:spTree>
    <p:extLst>
      <p:ext uri="{BB962C8B-B14F-4D97-AF65-F5344CB8AC3E}">
        <p14:creationId xmlns:p14="http://schemas.microsoft.com/office/powerpoint/2010/main" val="26627400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Conectividad de aristas</a:t>
            </a:r>
            <a:endParaRPr lang="es-MX" sz="4400" b="0" strike="noStrike" spc="-1" dirty="0">
              <a:solidFill>
                <a:srgbClr val="000000"/>
              </a:solidFill>
              <a:latin typeface="Calibri"/>
            </a:endParaRPr>
          </a:p>
        </p:txBody>
      </p:sp>
      <p:sp>
        <p:nvSpPr>
          <p:cNvPr id="91" name="TextShape 2"/>
          <p:cNvSpPr txBox="1"/>
          <p:nvPr/>
        </p:nvSpPr>
        <p:spPr>
          <a:xfrm>
            <a:off x="838081" y="1825560"/>
            <a:ext cx="6566020"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Si quisiéramos bloquear el mensaje de </a:t>
            </a:r>
            <a:r>
              <a:rPr lang="es-ES_tradnl" sz="2800" b="1" spc="-1" dirty="0">
                <a:solidFill>
                  <a:srgbClr val="000000"/>
                </a:solidFill>
                <a:latin typeface="Calibri"/>
              </a:rPr>
              <a:t>G</a:t>
            </a:r>
            <a:r>
              <a:rPr lang="es-ES_tradnl" sz="2800" spc="-1" dirty="0">
                <a:solidFill>
                  <a:srgbClr val="000000"/>
                </a:solidFill>
                <a:latin typeface="Calibri"/>
              </a:rPr>
              <a:t> a </a:t>
            </a:r>
            <a:r>
              <a:rPr lang="es-ES_tradnl" sz="2800" b="1" spc="-1" dirty="0">
                <a:solidFill>
                  <a:srgbClr val="000000"/>
                </a:solidFill>
                <a:latin typeface="Calibri"/>
              </a:rPr>
              <a:t>L</a:t>
            </a:r>
            <a:r>
              <a:rPr lang="es-ES_tradnl" sz="2800" spc="-1" dirty="0">
                <a:solidFill>
                  <a:srgbClr val="000000"/>
                </a:solidFill>
                <a:latin typeface="Calibri"/>
              </a:rPr>
              <a:t> mediante la eliminación de </a:t>
            </a:r>
            <a:r>
              <a:rPr lang="es-ES_tradnl" sz="2800" b="1" spc="-1" dirty="0">
                <a:solidFill>
                  <a:srgbClr val="000000"/>
                </a:solidFill>
                <a:latin typeface="Calibri"/>
              </a:rPr>
              <a:t>aristas</a:t>
            </a:r>
            <a:r>
              <a:rPr lang="es-ES_tradnl" sz="2800" spc="-1" dirty="0">
                <a:solidFill>
                  <a:srgbClr val="000000"/>
                </a:solidFill>
                <a:latin typeface="Calibri"/>
              </a:rPr>
              <a:t> del grafo, ¿cuántas </a:t>
            </a:r>
            <a:r>
              <a:rPr lang="es-ES_tradnl" sz="2800" b="1" spc="-1" dirty="0">
                <a:solidFill>
                  <a:srgbClr val="000000"/>
                </a:solidFill>
                <a:latin typeface="Calibri"/>
              </a:rPr>
              <a:t>aristas</a:t>
            </a:r>
            <a:r>
              <a:rPr lang="es-ES_tradnl" sz="2800" spc="-1" dirty="0">
                <a:solidFill>
                  <a:srgbClr val="000000"/>
                </a:solidFill>
                <a:latin typeface="Calibri"/>
              </a:rPr>
              <a:t> tendríamos que eliminar? </a:t>
            </a:r>
          </a:p>
          <a:p>
            <a:pPr marL="108000">
              <a:spcBef>
                <a:spcPts val="1417"/>
              </a:spcBef>
              <a:buClr>
                <a:srgbClr val="000000"/>
              </a:buClr>
              <a:buSzPct val="45000"/>
            </a:pPr>
            <a:r>
              <a:rPr lang="es-ES_tradnl" sz="2800" spc="-1" dirty="0">
                <a:solidFill>
                  <a:srgbClr val="0432FF"/>
                </a:solidFill>
                <a:latin typeface="Calibri"/>
              </a:rPr>
              <a:t>2</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¿Cuáles aristas?</a:t>
            </a:r>
          </a:p>
          <a:p>
            <a:pPr marL="108000">
              <a:spcBef>
                <a:spcPts val="1417"/>
              </a:spcBef>
              <a:buClr>
                <a:srgbClr val="000000"/>
              </a:buClr>
              <a:buSzPct val="45000"/>
            </a:pPr>
            <a:r>
              <a:rPr lang="es-MX" sz="2800" spc="-1" dirty="0">
                <a:solidFill>
                  <a:srgbClr val="0432FF"/>
                </a:solidFill>
                <a:latin typeface="Calibri"/>
              </a:rPr>
              <a:t>{('A', 'N'), ('J', 'O')}</a:t>
            </a: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a:extLst>
              <a:ext uri="{FF2B5EF4-FFF2-40B4-BE49-F238E27FC236}">
                <a16:creationId xmlns:a16="http://schemas.microsoft.com/office/drawing/2014/main" id="{EECB0B9C-D2EC-5F45-B806-21FFAB6555E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1212" y="1206500"/>
            <a:ext cx="4787900" cy="5651500"/>
          </a:xfrm>
          <a:prstGeom prst="rect">
            <a:avLst/>
          </a:prstGeom>
        </p:spPr>
      </p:pic>
    </p:spTree>
    <p:extLst>
      <p:ext uri="{BB962C8B-B14F-4D97-AF65-F5344CB8AC3E}">
        <p14:creationId xmlns:p14="http://schemas.microsoft.com/office/powerpoint/2010/main" val="2165578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Trabajo de evaluación</a:t>
            </a:r>
            <a:endParaRPr lang="es-MX" sz="4400" b="0" strike="noStrike" spc="-1" dirty="0">
              <a:solidFill>
                <a:srgbClr val="000000"/>
              </a:solidFill>
              <a:latin typeface="Calibri"/>
            </a:endParaRPr>
          </a:p>
        </p:txBody>
      </p:sp>
      <p:sp>
        <p:nvSpPr>
          <p:cNvPr id="91" name="TextShape 2"/>
          <p:cNvSpPr txBox="1"/>
          <p:nvPr/>
        </p:nvSpPr>
        <p:spPr>
          <a:xfrm>
            <a:off x="838080" y="1825560"/>
            <a:ext cx="10688901" cy="4571007"/>
          </a:xfrm>
          <a:prstGeom prst="rect">
            <a:avLst/>
          </a:prstGeom>
          <a:noFill/>
          <a:ln>
            <a:noFill/>
          </a:ln>
        </p:spPr>
        <p:txBody>
          <a:bodyPr/>
          <a:lstStyle/>
          <a:p>
            <a:pPr marL="622350" indent="-514350">
              <a:spcBef>
                <a:spcPts val="1417"/>
              </a:spcBef>
              <a:buClr>
                <a:srgbClr val="000000"/>
              </a:buClr>
              <a:buSzPct val="90000"/>
              <a:buAutoNum type="arabicPeriod"/>
            </a:pPr>
            <a:r>
              <a:rPr lang="es-ES" sz="2400" spc="-1" dirty="0">
                <a:solidFill>
                  <a:srgbClr val="000000"/>
                </a:solidFill>
                <a:latin typeface="Calibri"/>
              </a:rPr>
              <a:t>Considerando el siguiente grafo, ¿cuál es el coeficiente de agrupamiento local del nodo F?</a:t>
            </a:r>
          </a:p>
          <a:p>
            <a:pPr marL="622350" indent="-514350">
              <a:spcBef>
                <a:spcPts val="1417"/>
              </a:spcBef>
              <a:buClr>
                <a:srgbClr val="000000"/>
              </a:buClr>
              <a:buSzPct val="90000"/>
              <a:buAutoNum type="arabicPeriod"/>
            </a:pPr>
            <a:endParaRPr lang="es-ES" sz="2800" spc="-1" dirty="0">
              <a:solidFill>
                <a:srgbClr val="000000"/>
              </a:solidFill>
              <a:latin typeface="Calibri"/>
            </a:endParaRPr>
          </a:p>
          <a:p>
            <a:pPr marL="622350" indent="-514350">
              <a:spcBef>
                <a:spcPts val="1417"/>
              </a:spcBef>
              <a:buClr>
                <a:srgbClr val="000000"/>
              </a:buClr>
              <a:buSzPct val="90000"/>
              <a:buAutoNum type="arabicPeriod"/>
            </a:pPr>
            <a:endParaRPr lang="es-ES" sz="2800" spc="-1" dirty="0">
              <a:solidFill>
                <a:srgbClr val="000000"/>
              </a:solidFill>
              <a:latin typeface="Calibri"/>
            </a:endParaRPr>
          </a:p>
          <a:p>
            <a:pPr marL="622350" indent="-514350">
              <a:spcBef>
                <a:spcPts val="1417"/>
              </a:spcBef>
              <a:buClr>
                <a:srgbClr val="000000"/>
              </a:buClr>
              <a:buSzPct val="90000"/>
              <a:buAutoNum type="arabicPeriod"/>
            </a:pPr>
            <a:endParaRPr lang="es-ES" sz="2800" spc="-1" dirty="0">
              <a:solidFill>
                <a:srgbClr val="000000"/>
              </a:solidFill>
              <a:latin typeface="Calibri"/>
            </a:endParaRPr>
          </a:p>
          <a:p>
            <a:pPr marL="622350" indent="-514350">
              <a:spcBef>
                <a:spcPts val="1417"/>
              </a:spcBef>
              <a:buClr>
                <a:srgbClr val="000000"/>
              </a:buClr>
              <a:buSzPct val="90000"/>
              <a:buAutoNum type="arabicPeriod"/>
            </a:pPr>
            <a:endParaRPr lang="es-ES" sz="2800" spc="-1" dirty="0">
              <a:solidFill>
                <a:srgbClr val="000000"/>
              </a:solidFill>
              <a:latin typeface="Calibri"/>
            </a:endParaRP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a:extLst>
              <a:ext uri="{FF2B5EF4-FFF2-40B4-BE49-F238E27FC236}">
                <a16:creationId xmlns:a16="http://schemas.microsoft.com/office/drawing/2014/main" id="{E75B28F3-47B3-E440-9536-2F5E3D2CDB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36799" y="3044262"/>
            <a:ext cx="3252001" cy="2552973"/>
          </a:xfrm>
          <a:prstGeom prst="rect">
            <a:avLst/>
          </a:prstGeom>
        </p:spPr>
      </p:pic>
    </p:spTree>
    <p:extLst>
      <p:ext uri="{BB962C8B-B14F-4D97-AF65-F5344CB8AC3E}">
        <p14:creationId xmlns:p14="http://schemas.microsoft.com/office/powerpoint/2010/main" val="22983266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5488578-821A-AE42-8B17-17A9F12A8E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43219" y="2175160"/>
            <a:ext cx="3729181" cy="2257136"/>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Trabajo de evaluación</a:t>
            </a:r>
            <a:endParaRPr lang="es-MX" sz="4400" b="0" strike="noStrike" spc="-1" dirty="0">
              <a:solidFill>
                <a:srgbClr val="000000"/>
              </a:solidFill>
              <a:latin typeface="Calibri"/>
            </a:endParaRPr>
          </a:p>
        </p:txBody>
      </p:sp>
      <p:sp>
        <p:nvSpPr>
          <p:cNvPr id="91" name="TextShape 2"/>
          <p:cNvSpPr txBox="1"/>
          <p:nvPr/>
        </p:nvSpPr>
        <p:spPr>
          <a:xfrm>
            <a:off x="838080" y="1825560"/>
            <a:ext cx="11007556" cy="4866185"/>
          </a:xfrm>
          <a:prstGeom prst="rect">
            <a:avLst/>
          </a:prstGeom>
          <a:noFill/>
          <a:ln>
            <a:noFill/>
          </a:ln>
        </p:spPr>
        <p:txBody>
          <a:bodyPr/>
          <a:lstStyle/>
          <a:p>
            <a:pPr marL="622350" indent="-514350">
              <a:spcBef>
                <a:spcPts val="1417"/>
              </a:spcBef>
              <a:buClr>
                <a:srgbClr val="000000"/>
              </a:buClr>
              <a:buSzPct val="90000"/>
              <a:buFont typeface="+mj-lt"/>
              <a:buAutoNum type="arabicPeriod" startAt="2"/>
            </a:pPr>
            <a:r>
              <a:rPr lang="es-ES" sz="2400" spc="-1" dirty="0">
                <a:solidFill>
                  <a:srgbClr val="000000"/>
                </a:solidFill>
                <a:latin typeface="Calibri"/>
              </a:rPr>
              <a:t>Considerando los siguientes grafos, selecciona el enunciado verdadero.</a:t>
            </a:r>
          </a:p>
          <a:p>
            <a:pPr marL="622350" indent="-514350">
              <a:spcBef>
                <a:spcPts val="1417"/>
              </a:spcBef>
              <a:buClr>
                <a:srgbClr val="000000"/>
              </a:buClr>
              <a:buSzPct val="90000"/>
              <a:buAutoNum type="arabicPeriod" startAt="2"/>
            </a:pPr>
            <a:endParaRPr lang="es-ES" sz="2800" spc="-1" dirty="0">
              <a:solidFill>
                <a:srgbClr val="000000"/>
              </a:solidFill>
              <a:latin typeface="Calibri"/>
            </a:endParaRPr>
          </a:p>
          <a:p>
            <a:pPr marL="622350" indent="-514350">
              <a:spcBef>
                <a:spcPts val="1417"/>
              </a:spcBef>
              <a:buClr>
                <a:srgbClr val="000000"/>
              </a:buClr>
              <a:buSzPct val="90000"/>
              <a:buAutoNum type="arabicPeriod" startAt="2"/>
            </a:pPr>
            <a:endParaRPr lang="es-ES" sz="2800" spc="-1" dirty="0">
              <a:solidFill>
                <a:srgbClr val="000000"/>
              </a:solidFill>
              <a:latin typeface="Calibri"/>
            </a:endParaRPr>
          </a:p>
          <a:p>
            <a:pPr marL="622350" indent="-514350">
              <a:spcBef>
                <a:spcPts val="1417"/>
              </a:spcBef>
              <a:buClr>
                <a:srgbClr val="000000"/>
              </a:buClr>
              <a:buSzPct val="90000"/>
              <a:buAutoNum type="arabicPeriod" startAt="2"/>
            </a:pPr>
            <a:endParaRPr lang="es-ES" sz="2800" spc="-1" dirty="0">
              <a:solidFill>
                <a:srgbClr val="000000"/>
              </a:solidFill>
              <a:latin typeface="Calibri"/>
            </a:endParaRPr>
          </a:p>
          <a:p>
            <a:pPr marL="1079550" lvl="1" indent="-514350">
              <a:buClr>
                <a:srgbClr val="000000"/>
              </a:buClr>
              <a:buSzPct val="90000"/>
              <a:buFont typeface="+mj-lt"/>
              <a:buAutoNum type="alphaLcPeriod"/>
            </a:pPr>
            <a:endParaRPr lang="es-ES" sz="2000" spc="-1" dirty="0">
              <a:solidFill>
                <a:srgbClr val="000000"/>
              </a:solidFill>
              <a:latin typeface="Calibri"/>
            </a:endParaRPr>
          </a:p>
          <a:p>
            <a:pPr marL="1079550" lvl="1" indent="-514350">
              <a:buClr>
                <a:srgbClr val="000000"/>
              </a:buClr>
              <a:buSzPct val="90000"/>
              <a:buFont typeface="+mj-lt"/>
              <a:buAutoNum type="alphaLcPeriod"/>
            </a:pPr>
            <a:r>
              <a:rPr lang="es-ES" sz="2000" spc="-1" dirty="0">
                <a:solidFill>
                  <a:srgbClr val="000000"/>
                </a:solidFill>
                <a:latin typeface="Calibri"/>
              </a:rPr>
              <a:t>El grafo (A) tiene el coeficiente de agrupamiento local promedio y la transitividad más altos que el grafo (B).</a:t>
            </a:r>
          </a:p>
          <a:p>
            <a:pPr marL="1079550" lvl="1" indent="-514350">
              <a:buClr>
                <a:srgbClr val="000000"/>
              </a:buClr>
              <a:buSzPct val="90000"/>
              <a:buFont typeface="+mj-lt"/>
              <a:buAutoNum type="alphaLcPeriod"/>
            </a:pPr>
            <a:r>
              <a:rPr lang="es-ES" sz="2000" spc="-1" dirty="0">
                <a:solidFill>
                  <a:srgbClr val="000000"/>
                </a:solidFill>
                <a:latin typeface="Calibri"/>
              </a:rPr>
              <a:t>El grafo (A) tiene el coeficiente de agrupamiento local promedio más alto, pero la transitividad mas baja que el grafo (B).</a:t>
            </a:r>
          </a:p>
          <a:p>
            <a:pPr marL="1079550" lvl="1" indent="-514350">
              <a:buClr>
                <a:srgbClr val="000000"/>
              </a:buClr>
              <a:buSzPct val="90000"/>
              <a:buFont typeface="+mj-lt"/>
              <a:buAutoNum type="alphaLcPeriod"/>
            </a:pPr>
            <a:r>
              <a:rPr lang="es-ES" sz="2000" spc="-1" dirty="0">
                <a:solidFill>
                  <a:srgbClr val="000000"/>
                </a:solidFill>
                <a:latin typeface="Calibri"/>
              </a:rPr>
              <a:t>El grafo (A) tiene el coeficiente de agrupamiento local promedio y la transitividad más bajos que el grafo (B).</a:t>
            </a:r>
          </a:p>
          <a:p>
            <a:pPr marL="1079550" lvl="1" indent="-514350">
              <a:buClr>
                <a:srgbClr val="000000"/>
              </a:buClr>
              <a:buSzPct val="90000"/>
              <a:buFont typeface="+mj-lt"/>
              <a:buAutoNum type="alphaLcPeriod"/>
            </a:pPr>
            <a:r>
              <a:rPr lang="es-ES" sz="2000" spc="-1" dirty="0">
                <a:solidFill>
                  <a:srgbClr val="000000"/>
                </a:solidFill>
                <a:latin typeface="Calibri"/>
              </a:rPr>
              <a:t>El grafo (A) tiene el coeficiente de agrupamiento local promedio más bajo, pero la transitividad más alta que el grafo (B).</a:t>
            </a:r>
          </a:p>
          <a:p>
            <a:pPr marL="1079550" lvl="1" indent="-514350">
              <a:buClr>
                <a:srgbClr val="000000"/>
              </a:buClr>
              <a:buSzPct val="90000"/>
              <a:buFont typeface="+mj-lt"/>
              <a:buAutoNum type="alphaLcPeriod"/>
            </a:pPr>
            <a:endParaRPr lang="es-ES" sz="2000" spc="-1" dirty="0">
              <a:solidFill>
                <a:srgbClr val="000000"/>
              </a:solidFill>
              <a:latin typeface="Calibri"/>
            </a:endParaRPr>
          </a:p>
          <a:p>
            <a:pPr marL="1079550" lvl="1" indent="-514350">
              <a:buClr>
                <a:srgbClr val="000000"/>
              </a:buClr>
              <a:buSzPct val="90000"/>
              <a:buFont typeface="+mj-lt"/>
              <a:buAutoNum type="alphaLcPeriod"/>
            </a:pPr>
            <a:endParaRPr lang="es-ES" sz="2400" spc="-1" dirty="0">
              <a:solidFill>
                <a:srgbClr val="000000"/>
              </a:solidFill>
              <a:latin typeface="Calibri"/>
            </a:endParaRPr>
          </a:p>
          <a:p>
            <a:pPr marL="1079550" lvl="1" indent="-514350">
              <a:buClr>
                <a:srgbClr val="000000"/>
              </a:buClr>
              <a:buSzPct val="90000"/>
              <a:buFont typeface="+mj-lt"/>
              <a:buAutoNum type="alphaLcPeriod"/>
            </a:pPr>
            <a:endParaRPr lang="es-ES" sz="2400" spc="-1" dirty="0">
              <a:solidFill>
                <a:srgbClr val="000000"/>
              </a:solidFill>
              <a:latin typeface="Calibri"/>
            </a:endParaRPr>
          </a:p>
          <a:p>
            <a:pPr marL="622350" indent="-514350">
              <a:spcBef>
                <a:spcPts val="1417"/>
              </a:spcBef>
              <a:buClr>
                <a:srgbClr val="000000"/>
              </a:buClr>
              <a:buSzPct val="90000"/>
              <a:buAutoNum type="arabicPeriod" startAt="2"/>
            </a:pPr>
            <a:endParaRPr lang="es-ES" sz="2800" spc="-1" dirty="0">
              <a:solidFill>
                <a:srgbClr val="000000"/>
              </a:solidFill>
              <a:latin typeface="Calibri"/>
            </a:endParaRPr>
          </a:p>
          <a:p>
            <a:pPr marL="622350" indent="-514350">
              <a:spcBef>
                <a:spcPts val="1417"/>
              </a:spcBef>
              <a:buClr>
                <a:srgbClr val="000000"/>
              </a:buClr>
              <a:buSzPct val="90000"/>
              <a:buAutoNum type="arabicPeriod" startAt="2"/>
            </a:pPr>
            <a:endParaRPr lang="es-ES" sz="2800" spc="-1" dirty="0">
              <a:solidFill>
                <a:srgbClr val="000000"/>
              </a:solidFill>
              <a:latin typeface="Calibri"/>
            </a:endParaRPr>
          </a:p>
          <a:p>
            <a:pPr marL="622350" indent="-514350">
              <a:spcBef>
                <a:spcPts val="1417"/>
              </a:spcBef>
              <a:buClr>
                <a:srgbClr val="000000"/>
              </a:buClr>
              <a:buSzPct val="90000"/>
              <a:buAutoNum type="arabicPeriod" startAt="2"/>
            </a:pPr>
            <a:endParaRPr lang="es-ES" sz="2800" spc="-1" dirty="0">
              <a:solidFill>
                <a:srgbClr val="000000"/>
              </a:solidFill>
              <a:latin typeface="Calibri"/>
            </a:endParaRPr>
          </a:p>
          <a:p>
            <a:pPr marL="622350" indent="-514350">
              <a:spcBef>
                <a:spcPts val="1417"/>
              </a:spcBef>
              <a:buClr>
                <a:srgbClr val="000000"/>
              </a:buClr>
              <a:buSzPct val="90000"/>
              <a:buAutoNum type="arabicPeriod" startAt="2"/>
            </a:pPr>
            <a:endParaRPr lang="es-ES" sz="2800" spc="-1" dirty="0">
              <a:solidFill>
                <a:srgbClr val="000000"/>
              </a:solidFill>
              <a:latin typeface="Calibri"/>
            </a:endParaRPr>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5637644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Trabajo de evaluación</a:t>
            </a:r>
            <a:endParaRPr lang="es-MX" sz="4400" b="0" strike="noStrike" spc="-1" dirty="0">
              <a:solidFill>
                <a:srgbClr val="000000"/>
              </a:solidFill>
              <a:latin typeface="Calibri"/>
            </a:endParaRPr>
          </a:p>
        </p:txBody>
      </p:sp>
      <p:sp>
        <p:nvSpPr>
          <p:cNvPr id="91" name="TextShape 2"/>
          <p:cNvSpPr txBox="1"/>
          <p:nvPr/>
        </p:nvSpPr>
        <p:spPr>
          <a:xfrm>
            <a:off x="838080" y="1825560"/>
            <a:ext cx="10688901" cy="4571007"/>
          </a:xfrm>
          <a:prstGeom prst="rect">
            <a:avLst/>
          </a:prstGeom>
          <a:noFill/>
          <a:ln>
            <a:noFill/>
          </a:ln>
        </p:spPr>
        <p:txBody>
          <a:bodyPr/>
          <a:lstStyle/>
          <a:p>
            <a:pPr marL="622350" indent="-514350">
              <a:spcBef>
                <a:spcPts val="1417"/>
              </a:spcBef>
              <a:buClr>
                <a:srgbClr val="000000"/>
              </a:buClr>
              <a:buSzPct val="90000"/>
              <a:buFont typeface="+mj-lt"/>
              <a:buAutoNum type="arabicPeriod" startAt="3"/>
            </a:pPr>
            <a:r>
              <a:rPr lang="es-ES" sz="2400" spc="-1" dirty="0">
                <a:solidFill>
                  <a:srgbClr val="000000"/>
                </a:solidFill>
                <a:latin typeface="Calibri"/>
              </a:rPr>
              <a:t>Considerando el siguiente grafo, selecciona todos los enunciados verdaderos.</a:t>
            </a:r>
          </a:p>
          <a:p>
            <a:pPr marL="622350" indent="-514350">
              <a:spcBef>
                <a:spcPts val="1417"/>
              </a:spcBef>
              <a:buClr>
                <a:srgbClr val="000000"/>
              </a:buClr>
              <a:buSzPct val="90000"/>
              <a:buAutoNum type="arabicPeriod" startAt="3"/>
            </a:pPr>
            <a:endParaRPr lang="es-ES" sz="2800" spc="-1" dirty="0">
              <a:solidFill>
                <a:srgbClr val="000000"/>
              </a:solidFill>
              <a:latin typeface="Calibri"/>
            </a:endParaRPr>
          </a:p>
          <a:p>
            <a:pPr marL="622350" indent="-514350">
              <a:spcBef>
                <a:spcPts val="1417"/>
              </a:spcBef>
              <a:buClr>
                <a:srgbClr val="000000"/>
              </a:buClr>
              <a:buSzPct val="90000"/>
              <a:buAutoNum type="arabicPeriod" startAt="3"/>
            </a:pPr>
            <a:endParaRPr lang="es-ES" sz="2800" spc="-1" dirty="0">
              <a:solidFill>
                <a:srgbClr val="000000"/>
              </a:solidFill>
              <a:latin typeface="Calibri"/>
            </a:endParaRPr>
          </a:p>
          <a:p>
            <a:pPr marL="1079550" lvl="1" indent="-514350">
              <a:buClr>
                <a:srgbClr val="000000"/>
              </a:buClr>
              <a:buSzPct val="90000"/>
              <a:buFont typeface="+mj-lt"/>
              <a:buAutoNum type="alphaLcPeriod"/>
            </a:pPr>
            <a:endParaRPr lang="es-ES" sz="2400" spc="-1" dirty="0">
              <a:solidFill>
                <a:srgbClr val="000000"/>
              </a:solidFill>
              <a:latin typeface="Calibri"/>
            </a:endParaRPr>
          </a:p>
          <a:p>
            <a:pPr marL="1079550" lvl="1" indent="-514350">
              <a:buClr>
                <a:srgbClr val="000000"/>
              </a:buClr>
              <a:buSzPct val="90000"/>
              <a:buFont typeface="+mj-lt"/>
              <a:buAutoNum type="alphaLcPeriod"/>
            </a:pPr>
            <a:r>
              <a:rPr lang="es-ES" sz="2400" spc="-1" dirty="0">
                <a:solidFill>
                  <a:srgbClr val="000000"/>
                </a:solidFill>
                <a:latin typeface="Calibri"/>
              </a:rPr>
              <a:t>El radio del grafo es la mitad de su diámetro</a:t>
            </a:r>
          </a:p>
          <a:p>
            <a:pPr marL="1079550" lvl="1" indent="-514350">
              <a:buClr>
                <a:srgbClr val="000000"/>
              </a:buClr>
              <a:buSzPct val="90000"/>
              <a:buFont typeface="+mj-lt"/>
              <a:buAutoNum type="alphaLcPeriod"/>
            </a:pPr>
            <a:r>
              <a:rPr lang="es-ES" sz="2400" spc="-1" dirty="0">
                <a:solidFill>
                  <a:srgbClr val="000000"/>
                </a:solidFill>
                <a:latin typeface="Calibri"/>
              </a:rPr>
              <a:t>La eliminación del nodo G desconectará el grafo</a:t>
            </a:r>
          </a:p>
          <a:p>
            <a:pPr marL="1079550" lvl="1" indent="-514350">
              <a:buClr>
                <a:srgbClr val="000000"/>
              </a:buClr>
              <a:buSzPct val="90000"/>
              <a:buFont typeface="+mj-lt"/>
              <a:buAutoNum type="alphaLcPeriod"/>
            </a:pPr>
            <a:r>
              <a:rPr lang="es-ES" sz="2400" spc="-1" dirty="0">
                <a:solidFill>
                  <a:srgbClr val="000000"/>
                </a:solidFill>
                <a:latin typeface="Calibri"/>
              </a:rPr>
              <a:t>Si realizamos una búsqueda en anchura desde el nodo A, el árbol obtenido tendrá una profundidad de 4</a:t>
            </a:r>
          </a:p>
          <a:p>
            <a:pPr marL="1079550" lvl="1" indent="-514350">
              <a:buClr>
                <a:srgbClr val="000000"/>
              </a:buClr>
              <a:buSzPct val="90000"/>
              <a:buFont typeface="+mj-lt"/>
              <a:buAutoNum type="alphaLcPeriod"/>
            </a:pPr>
            <a:r>
              <a:rPr lang="es-ES" sz="2400" spc="-1" dirty="0">
                <a:solidFill>
                  <a:srgbClr val="000000"/>
                </a:solidFill>
                <a:latin typeface="Calibri"/>
              </a:rPr>
              <a:t>Los nodos C y D están en el centro de la red</a:t>
            </a:r>
          </a:p>
          <a:p>
            <a:pPr marL="1079550" lvl="1" indent="-514350">
              <a:buClr>
                <a:srgbClr val="000000"/>
              </a:buClr>
              <a:buSzPct val="90000"/>
              <a:buFont typeface="+mj-lt"/>
              <a:buAutoNum type="alphaLcPeriod"/>
            </a:pPr>
            <a:r>
              <a:rPr lang="es-ES" sz="2400" spc="-1" dirty="0">
                <a:solidFill>
                  <a:srgbClr val="000000"/>
                </a:solidFill>
                <a:latin typeface="Calibri"/>
              </a:rPr>
              <a:t>El único nodo en la periferia es el nodo F</a:t>
            </a:r>
          </a:p>
          <a:p>
            <a:pPr marL="1079550" lvl="1" indent="-514350">
              <a:buClr>
                <a:srgbClr val="000000"/>
              </a:buClr>
              <a:buSzPct val="90000"/>
              <a:buFont typeface="+mj-lt"/>
              <a:buAutoNum type="alphaLcPeriod"/>
            </a:pPr>
            <a:r>
              <a:rPr lang="es-ES" sz="2400" spc="-1" dirty="0">
                <a:solidFill>
                  <a:srgbClr val="000000"/>
                </a:solidFill>
                <a:latin typeface="Calibri"/>
              </a:rPr>
              <a:t>La excentricidad del nodo B y C son iguales</a:t>
            </a:r>
          </a:p>
          <a:p>
            <a:pPr marL="622350" indent="-514350">
              <a:spcBef>
                <a:spcPts val="1417"/>
              </a:spcBef>
              <a:buClr>
                <a:srgbClr val="000000"/>
              </a:buClr>
              <a:buSzPct val="90000"/>
              <a:buAutoNum type="arabicPeriod" startAt="3"/>
            </a:pPr>
            <a:endParaRPr lang="es-ES" sz="2800" spc="-1" dirty="0">
              <a:solidFill>
                <a:srgbClr val="000000"/>
              </a:solidFill>
              <a:latin typeface="Calibri"/>
            </a:endParaRPr>
          </a:p>
          <a:p>
            <a:pPr marL="622350" indent="-514350">
              <a:spcBef>
                <a:spcPts val="1417"/>
              </a:spcBef>
              <a:buClr>
                <a:srgbClr val="000000"/>
              </a:buClr>
              <a:buSzPct val="90000"/>
              <a:buAutoNum type="arabicPeriod" startAt="3"/>
            </a:pPr>
            <a:endParaRPr lang="es-ES" sz="2800" spc="-1" dirty="0">
              <a:solidFill>
                <a:srgbClr val="000000"/>
              </a:solidFill>
              <a:latin typeface="Calibri"/>
            </a:endParaRPr>
          </a:p>
          <a:p>
            <a:pPr marL="622350" indent="-514350">
              <a:spcBef>
                <a:spcPts val="1417"/>
              </a:spcBef>
              <a:buClr>
                <a:srgbClr val="000000"/>
              </a:buClr>
              <a:buSzPct val="90000"/>
              <a:buAutoNum type="arabicPeriod" startAt="3"/>
            </a:pPr>
            <a:endParaRPr lang="es-ES" sz="2800" spc="-1" dirty="0">
              <a:solidFill>
                <a:srgbClr val="000000"/>
              </a:solidFill>
              <a:latin typeface="Calibri"/>
            </a:endParaRPr>
          </a:p>
          <a:p>
            <a:pPr marL="622350" indent="-514350">
              <a:spcBef>
                <a:spcPts val="1417"/>
              </a:spcBef>
              <a:buClr>
                <a:srgbClr val="000000"/>
              </a:buClr>
              <a:buSzPct val="90000"/>
              <a:buAutoNum type="arabicPeriod" startAt="3"/>
            </a:pPr>
            <a:endParaRPr lang="es-ES" sz="2800" spc="-1" dirty="0">
              <a:solidFill>
                <a:srgbClr val="000000"/>
              </a:solidFill>
              <a:latin typeface="Calibri"/>
            </a:endParaRP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a:extLst>
              <a:ext uri="{FF2B5EF4-FFF2-40B4-BE49-F238E27FC236}">
                <a16:creationId xmlns:a16="http://schemas.microsoft.com/office/drawing/2014/main" id="{D592766E-9763-8548-96CC-005AF64C20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63345" y="2342062"/>
            <a:ext cx="3910217" cy="1941043"/>
          </a:xfrm>
          <a:prstGeom prst="rect">
            <a:avLst/>
          </a:prstGeom>
        </p:spPr>
      </p:pic>
    </p:spTree>
    <p:extLst>
      <p:ext uri="{BB962C8B-B14F-4D97-AF65-F5344CB8AC3E}">
        <p14:creationId xmlns:p14="http://schemas.microsoft.com/office/powerpoint/2010/main" val="3919912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dirty="0">
                <a:solidFill>
                  <a:srgbClr val="000000"/>
                </a:solidFill>
                <a:latin typeface="Calibri Light"/>
              </a:rPr>
              <a:t>Conectividad de las redes</a:t>
            </a:r>
            <a:endParaRPr lang="es-MX" sz="4400" b="0" strike="noStrike" spc="-1" dirty="0">
              <a:solidFill>
                <a:srgbClr val="000000"/>
              </a:solidFill>
              <a:latin typeface="Calibri"/>
            </a:endParaRPr>
          </a:p>
        </p:txBody>
      </p:sp>
      <p:sp>
        <p:nvSpPr>
          <p:cNvPr id="96" name="TextShape 2"/>
          <p:cNvSpPr txBox="1"/>
          <p:nvPr/>
        </p:nvSpPr>
        <p:spPr>
          <a:xfrm>
            <a:off x="838080" y="1825560"/>
            <a:ext cx="7153920" cy="4350960"/>
          </a:xfrm>
          <a:prstGeom prst="rect">
            <a:avLst/>
          </a:prstGeom>
          <a:noFill/>
          <a:ln>
            <a:noFill/>
          </a:ln>
        </p:spPr>
        <p:txBody>
          <a:bodyPr/>
          <a:lstStyle/>
          <a:p>
            <a:pPr marL="108000">
              <a:spcBef>
                <a:spcPts val="1417"/>
              </a:spcBef>
              <a:buClr>
                <a:srgbClr val="000000"/>
              </a:buClr>
              <a:buSzPct val="45000"/>
            </a:pPr>
            <a:r>
              <a:rPr lang="es-MX" sz="3200" b="1" strike="noStrike" spc="-1" dirty="0">
                <a:solidFill>
                  <a:srgbClr val="000000"/>
                </a:solidFill>
                <a:latin typeface="Calibri Light"/>
              </a:rPr>
              <a:t>Clausura triádica (triadic closure)</a:t>
            </a:r>
            <a:endParaRPr lang="es-MX" sz="3200" b="1" strike="noStrike" spc="-1" dirty="0">
              <a:solidFill>
                <a:srgbClr val="000000"/>
              </a:solidFill>
              <a:latin typeface="Calibri"/>
            </a:endParaRPr>
          </a:p>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Es la tendencia de las personas que comparten conexiones en una red social a conectarse.</a:t>
            </a:r>
          </a:p>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¿Cómo podemos medir la prevalencia de clausura triádica en una red?</a:t>
            </a:r>
          </a:p>
        </p:txBody>
      </p:sp>
      <p:pic>
        <p:nvPicPr>
          <p:cNvPr id="97" name="Imagen 96"/>
          <p:cNvPicPr/>
          <p:nvPr/>
        </p:nvPicPr>
        <p:blipFill>
          <a:blip r:embed="rId2"/>
          <a:stretch/>
        </p:blipFill>
        <p:spPr>
          <a:xfrm>
            <a:off x="8495999" y="1224000"/>
            <a:ext cx="3155673" cy="42624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Trabajo de evaluación</a:t>
            </a:r>
            <a:endParaRPr lang="es-MX" sz="4400" b="0" strike="noStrike" spc="-1" dirty="0">
              <a:solidFill>
                <a:srgbClr val="000000"/>
              </a:solidFill>
              <a:latin typeface="Calibri"/>
            </a:endParaRPr>
          </a:p>
        </p:txBody>
      </p:sp>
      <p:sp>
        <p:nvSpPr>
          <p:cNvPr id="91" name="TextShape 2"/>
          <p:cNvSpPr txBox="1"/>
          <p:nvPr/>
        </p:nvSpPr>
        <p:spPr>
          <a:xfrm>
            <a:off x="838080" y="1825560"/>
            <a:ext cx="9040211" cy="4571007"/>
          </a:xfrm>
          <a:prstGeom prst="rect">
            <a:avLst/>
          </a:prstGeom>
          <a:noFill/>
          <a:ln>
            <a:noFill/>
          </a:ln>
        </p:spPr>
        <p:txBody>
          <a:bodyPr/>
          <a:lstStyle/>
          <a:p>
            <a:pPr marL="622350" indent="-514350">
              <a:spcBef>
                <a:spcPts val="1417"/>
              </a:spcBef>
              <a:buClr>
                <a:srgbClr val="000000"/>
              </a:buClr>
              <a:buSzPct val="90000"/>
              <a:buFont typeface="+mj-lt"/>
              <a:buAutoNum type="arabicPeriod" startAt="4"/>
            </a:pPr>
            <a:r>
              <a:rPr lang="es-ES" sz="2400" spc="-1" dirty="0">
                <a:solidFill>
                  <a:srgbClr val="000000"/>
                </a:solidFill>
                <a:latin typeface="Calibri"/>
              </a:rPr>
              <a:t>Considerando el siguiente grafo, selecciona todos los enunciados verdaderos.</a:t>
            </a:r>
          </a:p>
          <a:p>
            <a:pPr marL="622350" indent="-514350">
              <a:spcBef>
                <a:spcPts val="1417"/>
              </a:spcBef>
              <a:buClr>
                <a:srgbClr val="000000"/>
              </a:buClr>
              <a:buSzPct val="90000"/>
              <a:buAutoNum type="arabicPeriod" startAt="4"/>
            </a:pPr>
            <a:endParaRPr lang="es-ES" sz="2800" spc="-1" dirty="0">
              <a:solidFill>
                <a:srgbClr val="000000"/>
              </a:solidFill>
              <a:latin typeface="Calibri"/>
            </a:endParaRPr>
          </a:p>
          <a:p>
            <a:pPr marL="622350" indent="-514350">
              <a:spcBef>
                <a:spcPts val="1417"/>
              </a:spcBef>
              <a:buClr>
                <a:srgbClr val="000000"/>
              </a:buClr>
              <a:buSzPct val="90000"/>
              <a:buAutoNum type="arabicPeriod" startAt="4"/>
            </a:pPr>
            <a:endParaRPr lang="es-ES" sz="2800" spc="-1" dirty="0">
              <a:solidFill>
                <a:srgbClr val="000000"/>
              </a:solidFill>
              <a:latin typeface="Calibri"/>
            </a:endParaRPr>
          </a:p>
          <a:p>
            <a:pPr marL="1079550" lvl="1" indent="-514350">
              <a:buClr>
                <a:srgbClr val="000000"/>
              </a:buClr>
              <a:buSzPct val="90000"/>
              <a:buFont typeface="+mj-lt"/>
              <a:buAutoNum type="alphaLcPeriod"/>
            </a:pPr>
            <a:r>
              <a:rPr lang="es-ES" sz="2400" spc="-1" dirty="0">
                <a:solidFill>
                  <a:srgbClr val="000000"/>
                </a:solidFill>
                <a:latin typeface="Calibri"/>
              </a:rPr>
              <a:t>Es un grafo desconectado con 2 componentes conectados</a:t>
            </a:r>
          </a:p>
          <a:p>
            <a:pPr marL="1079550" lvl="1" indent="-514350">
              <a:buClr>
                <a:srgbClr val="000000"/>
              </a:buClr>
              <a:buSzPct val="90000"/>
              <a:buFont typeface="+mj-lt"/>
              <a:buAutoNum type="alphaLcPeriod"/>
            </a:pPr>
            <a:r>
              <a:rPr lang="es-ES" sz="2400" spc="-1" dirty="0">
                <a:solidFill>
                  <a:srgbClr val="000000"/>
                </a:solidFill>
                <a:latin typeface="Calibri"/>
              </a:rPr>
              <a:t>Si la arista (E,F) es eliminada, el número de componentes conectados no va a cambiar</a:t>
            </a:r>
          </a:p>
          <a:p>
            <a:pPr marL="1079550" lvl="1" indent="-514350">
              <a:buClr>
                <a:srgbClr val="000000"/>
              </a:buClr>
              <a:buSzPct val="90000"/>
              <a:buFont typeface="+mj-lt"/>
              <a:buAutoNum type="alphaLcPeriod"/>
            </a:pPr>
            <a:r>
              <a:rPr lang="es-ES" sz="2400" spc="-1" dirty="0">
                <a:solidFill>
                  <a:srgbClr val="000000"/>
                </a:solidFill>
                <a:latin typeface="Calibri"/>
              </a:rPr>
              <a:t>El coeficiente de agrupamiento local del nodo I es mayor que el del nodo J y el nodo K</a:t>
            </a:r>
          </a:p>
          <a:p>
            <a:pPr marL="1079550" lvl="1" indent="-514350">
              <a:buClr>
                <a:srgbClr val="000000"/>
              </a:buClr>
              <a:buSzPct val="90000"/>
              <a:buFont typeface="+mj-lt"/>
              <a:buAutoNum type="alphaLcPeriod"/>
            </a:pPr>
            <a:r>
              <a:rPr lang="es-ES" sz="2400" spc="-1" dirty="0">
                <a:solidFill>
                  <a:srgbClr val="000000"/>
                </a:solidFill>
                <a:latin typeface="Calibri"/>
              </a:rPr>
              <a:t>Podemos conectar el grafo agregando la arista (E,J)</a:t>
            </a:r>
          </a:p>
          <a:p>
            <a:pPr marL="622350" indent="-514350">
              <a:spcBef>
                <a:spcPts val="1417"/>
              </a:spcBef>
              <a:buClr>
                <a:srgbClr val="000000"/>
              </a:buClr>
              <a:buSzPct val="90000"/>
              <a:buAutoNum type="arabicPeriod" startAt="4"/>
            </a:pPr>
            <a:endParaRPr lang="es-ES" sz="2800" spc="-1" dirty="0">
              <a:solidFill>
                <a:srgbClr val="000000"/>
              </a:solidFill>
              <a:latin typeface="Calibri"/>
            </a:endParaRPr>
          </a:p>
          <a:p>
            <a:pPr marL="622350" indent="-514350">
              <a:spcBef>
                <a:spcPts val="1417"/>
              </a:spcBef>
              <a:buClr>
                <a:srgbClr val="000000"/>
              </a:buClr>
              <a:buSzPct val="90000"/>
              <a:buAutoNum type="arabicPeriod" startAt="4"/>
            </a:pPr>
            <a:endParaRPr lang="es-ES" sz="2800" spc="-1" dirty="0">
              <a:solidFill>
                <a:srgbClr val="000000"/>
              </a:solidFill>
              <a:latin typeface="Calibri"/>
            </a:endParaRPr>
          </a:p>
          <a:p>
            <a:pPr marL="622350" indent="-514350">
              <a:spcBef>
                <a:spcPts val="1417"/>
              </a:spcBef>
              <a:buClr>
                <a:srgbClr val="000000"/>
              </a:buClr>
              <a:buSzPct val="90000"/>
              <a:buAutoNum type="arabicPeriod" startAt="4"/>
            </a:pPr>
            <a:endParaRPr lang="es-ES" sz="2800" spc="-1" dirty="0">
              <a:solidFill>
                <a:srgbClr val="000000"/>
              </a:solidFill>
              <a:latin typeface="Calibri"/>
            </a:endParaRPr>
          </a:p>
          <a:p>
            <a:pPr marL="622350" indent="-514350">
              <a:spcBef>
                <a:spcPts val="1417"/>
              </a:spcBef>
              <a:buClr>
                <a:srgbClr val="000000"/>
              </a:buClr>
              <a:buSzPct val="90000"/>
              <a:buAutoNum type="arabicPeriod" startAt="4"/>
            </a:pPr>
            <a:endParaRPr lang="es-ES" sz="2800" spc="-1" dirty="0">
              <a:solidFill>
                <a:srgbClr val="000000"/>
              </a:solidFill>
              <a:latin typeface="Calibri"/>
            </a:endParaRPr>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a:extLst>
              <a:ext uri="{FF2B5EF4-FFF2-40B4-BE49-F238E27FC236}">
                <a16:creationId xmlns:a16="http://schemas.microsoft.com/office/drawing/2014/main" id="{6F3BB089-2487-3D40-A4EE-7A58D87F2A5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61771" y="2296615"/>
            <a:ext cx="2605309" cy="2635604"/>
          </a:xfrm>
          <a:prstGeom prst="rect">
            <a:avLst/>
          </a:prstGeom>
        </p:spPr>
      </p:pic>
    </p:spTree>
    <p:extLst>
      <p:ext uri="{BB962C8B-B14F-4D97-AF65-F5344CB8AC3E}">
        <p14:creationId xmlns:p14="http://schemas.microsoft.com/office/powerpoint/2010/main" val="1736777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Coeficiente de Agrupamiento local</a:t>
            </a:r>
            <a:endParaRPr lang="es-MX" sz="4400" b="0" strike="noStrike" spc="-1">
              <a:solidFill>
                <a:srgbClr val="000000"/>
              </a:solidFill>
              <a:latin typeface="Calibri"/>
            </a:endParaRPr>
          </a:p>
        </p:txBody>
      </p:sp>
      <p:sp>
        <p:nvSpPr>
          <p:cNvPr id="99" name="TextShape 2"/>
          <p:cNvSpPr txBox="1"/>
          <p:nvPr/>
        </p:nvSpPr>
        <p:spPr>
          <a:xfrm>
            <a:off x="838079" y="1825560"/>
            <a:ext cx="8527593" cy="4350960"/>
          </a:xfrm>
          <a:prstGeom prst="rect">
            <a:avLst/>
          </a:prstGeom>
          <a:noFill/>
          <a:ln>
            <a:noFill/>
          </a:ln>
        </p:spPr>
        <p:txBody>
          <a:bodyPr/>
          <a:lstStyle/>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Cuantifica qué tan cerca están sus vecinos de ser un clique.</a:t>
            </a:r>
          </a:p>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Es la fracción de pares de nodos adyacentes al nodo que son adyacentes entre sí.</a:t>
            </a:r>
          </a:p>
          <a:p>
            <a:pPr marL="108000">
              <a:spcBef>
                <a:spcPts val="1417"/>
              </a:spcBef>
              <a:buClr>
                <a:srgbClr val="000000"/>
              </a:buClr>
              <a:buSzPct val="45000"/>
            </a:pPr>
            <a:r>
              <a:rPr lang="es-MX" sz="2800" b="0" strike="noStrike" spc="-1" dirty="0">
                <a:solidFill>
                  <a:srgbClr val="C00000"/>
                </a:solidFill>
                <a:latin typeface="Calibri"/>
              </a:rPr>
              <a:t>Calcular el coeficiente de agrupamiento local del nodo C:</a:t>
            </a:r>
          </a:p>
          <a:p>
            <a:pPr marL="108000" algn="ctr">
              <a:spcBef>
                <a:spcPts val="1134"/>
              </a:spcBef>
              <a:buClr>
                <a:srgbClr val="000000"/>
              </a:buClr>
              <a:buSzPct val="45000"/>
            </a:pPr>
            <a:endParaRPr lang="es-MX" sz="2000" b="0" strike="noStrike" spc="-1" dirty="0">
              <a:solidFill>
                <a:srgbClr val="000000"/>
              </a:solidFill>
              <a:latin typeface="Calibri"/>
            </a:endParaRPr>
          </a:p>
          <a:p>
            <a:pPr marL="108000" algn="ctr">
              <a:spcBef>
                <a:spcPts val="1134"/>
              </a:spcBef>
              <a:buClr>
                <a:srgbClr val="000000"/>
              </a:buClr>
              <a:buSzPct val="45000"/>
            </a:pPr>
            <a:r>
              <a:rPr lang="es-MX" sz="2400" b="0" strike="noStrike" spc="-1" dirty="0">
                <a:solidFill>
                  <a:srgbClr val="000000"/>
                </a:solidFill>
                <a:latin typeface="Calibri"/>
              </a:rPr>
              <a:t># de pares de nodos adyacentes a C que son adyacentes</a:t>
            </a:r>
          </a:p>
          <a:p>
            <a:pPr marL="108000" algn="ctr">
              <a:spcBef>
                <a:spcPts val="1134"/>
              </a:spcBef>
              <a:buClr>
                <a:srgbClr val="000000"/>
              </a:buClr>
              <a:buSzPct val="45000"/>
            </a:pPr>
            <a:r>
              <a:rPr lang="es-MX" sz="2400" b="0" strike="noStrike" spc="-1" dirty="0">
                <a:solidFill>
                  <a:srgbClr val="000000"/>
                </a:solidFill>
                <a:latin typeface="Calibri"/>
              </a:rPr>
              <a:t># de pares adyacentes a C</a:t>
            </a:r>
          </a:p>
        </p:txBody>
      </p:sp>
      <p:pic>
        <p:nvPicPr>
          <p:cNvPr id="100" name="Imagen 99"/>
          <p:cNvPicPr/>
          <p:nvPr/>
        </p:nvPicPr>
        <p:blipFill>
          <a:blip r:embed="rId2"/>
          <a:stretch/>
        </p:blipFill>
        <p:spPr>
          <a:xfrm>
            <a:off x="9240560" y="1543965"/>
            <a:ext cx="2799044" cy="4039418"/>
          </a:xfrm>
          <a:prstGeom prst="rect">
            <a:avLst/>
          </a:prstGeom>
          <a:ln>
            <a:noFill/>
          </a:ln>
        </p:spPr>
      </p:pic>
      <p:cxnSp>
        <p:nvCxnSpPr>
          <p:cNvPr id="3" name="Conector recto 2">
            <a:extLst>
              <a:ext uri="{FF2B5EF4-FFF2-40B4-BE49-F238E27FC236}">
                <a16:creationId xmlns:a16="http://schemas.microsoft.com/office/drawing/2014/main" id="{3A4585E8-28EF-DA4C-B631-624B0864B525}"/>
              </a:ext>
            </a:extLst>
          </p:cNvPr>
          <p:cNvCxnSpPr>
            <a:cxnSpLocks/>
          </p:cNvCxnSpPr>
          <p:nvPr/>
        </p:nvCxnSpPr>
        <p:spPr>
          <a:xfrm>
            <a:off x="1634836" y="5375566"/>
            <a:ext cx="7051964" cy="0"/>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Coeficiente de Agrupamiento local</a:t>
            </a:r>
            <a:endParaRPr lang="es-MX" sz="4400" b="0" strike="noStrike" spc="-1">
              <a:solidFill>
                <a:srgbClr val="000000"/>
              </a:solidFill>
              <a:latin typeface="Calibri"/>
            </a:endParaRPr>
          </a:p>
        </p:txBody>
      </p:sp>
      <mc:AlternateContent xmlns:mc="http://schemas.openxmlformats.org/markup-compatibility/2006" xmlns:a14="http://schemas.microsoft.com/office/drawing/2010/main">
        <mc:Choice Requires="a14">
          <p:sp>
            <p:nvSpPr>
              <p:cNvPr id="102" name="TextShape 2"/>
              <p:cNvSpPr txBox="1"/>
              <p:nvPr/>
            </p:nvSpPr>
            <p:spPr>
              <a:xfrm>
                <a:off x="838079" y="1825560"/>
                <a:ext cx="8790829" cy="4350960"/>
              </a:xfrm>
              <a:prstGeom prst="rect">
                <a:avLst/>
              </a:prstGeom>
              <a:noFill/>
              <a:ln>
                <a:noFill/>
              </a:ln>
            </p:spPr>
            <p:txBody>
              <a:bodyPr/>
              <a:lstStyle/>
              <a:p>
                <a:pPr marL="108000" algn="ctr">
                  <a:spcBef>
                    <a:spcPts val="1417"/>
                  </a:spcBef>
                  <a:buClr>
                    <a:srgbClr val="000000"/>
                  </a:buClr>
                  <a:buSzPct val="45000"/>
                </a:pPr>
                <a:r>
                  <a:rPr lang="es-MX" sz="2800" b="0" strike="noStrike" spc="-1" dirty="0">
                    <a:solidFill>
                      <a:srgbClr val="000000"/>
                    </a:solidFill>
                    <a:latin typeface="Calibri"/>
                  </a:rPr>
                  <a:t># de pares de nodos adyacentes a C que son adyacentes</a:t>
                </a:r>
              </a:p>
              <a:p>
                <a:pPr marL="108000" algn="ctr">
                  <a:spcBef>
                    <a:spcPts val="1417"/>
                  </a:spcBef>
                  <a:buClr>
                    <a:srgbClr val="000000"/>
                  </a:buClr>
                  <a:buSzPct val="45000"/>
                </a:pPr>
                <a:r>
                  <a:rPr lang="es-MX" sz="2800" b="0" strike="noStrike" spc="-1" dirty="0">
                    <a:solidFill>
                      <a:srgbClr val="000000"/>
                    </a:solidFill>
                    <a:latin typeface="Calibri"/>
                  </a:rPr>
                  <a:t># de pares adyacentes a C</a:t>
                </a:r>
              </a:p>
              <a:p>
                <a:pPr marL="108000">
                  <a:spcBef>
                    <a:spcPts val="1417"/>
                  </a:spcBef>
                  <a:buClr>
                    <a:srgbClr val="000000"/>
                  </a:buClr>
                  <a:buSzPct val="45000"/>
                </a:pPr>
                <a:r>
                  <a:rPr lang="es-MX" sz="2800" b="0" strike="noStrike" spc="-1" dirty="0">
                    <a:solidFill>
                      <a:srgbClr val="000000"/>
                    </a:solidFill>
                    <a:latin typeface="Calibri"/>
                    <a:ea typeface="AR PL SungtiL GB"/>
                  </a:rPr>
                  <a:t># </a:t>
                </a:r>
                <a:r>
                  <a:rPr lang="es-MX" sz="2800" b="0" strike="noStrike" spc="-1" dirty="0">
                    <a:solidFill>
                      <a:srgbClr val="000000"/>
                    </a:solidFill>
                    <a:latin typeface="Calibri"/>
                  </a:rPr>
                  <a:t>de nodos adyacentes a C =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 4 (el “grado” de C)</a:t>
                </a:r>
              </a:p>
            </p:txBody>
          </p:sp>
        </mc:Choice>
        <mc:Fallback xmlns="">
          <p:sp>
            <p:nvSpPr>
              <p:cNvPr id="102" name="TextShape 2"/>
              <p:cNvSpPr txBox="1">
                <a:spLocks noRot="1" noChangeAspect="1" noMove="1" noResize="1" noEditPoints="1" noAdjustHandles="1" noChangeArrowheads="1" noChangeShapeType="1" noTextEdit="1"/>
              </p:cNvSpPr>
              <p:nvPr/>
            </p:nvSpPr>
            <p:spPr>
              <a:xfrm>
                <a:off x="838079" y="1825560"/>
                <a:ext cx="8790829" cy="4350960"/>
              </a:xfrm>
              <a:prstGeom prst="rect">
                <a:avLst/>
              </a:prstGeom>
              <a:blipFill>
                <a:blip r:embed="rId2"/>
                <a:stretch>
                  <a:fillRect l="-144" t="-1754"/>
                </a:stretch>
              </a:blipFill>
              <a:ln>
                <a:noFill/>
              </a:ln>
            </p:spPr>
            <p:txBody>
              <a:bodyPr/>
              <a:lstStyle/>
              <a:p>
                <a:r>
                  <a:rPr lang="es-ES_tradnl">
                    <a:noFill/>
                  </a:rPr>
                  <a:t> </a:t>
                </a:r>
              </a:p>
            </p:txBody>
          </p:sp>
        </mc:Fallback>
      </mc:AlternateContent>
      <p:pic>
        <p:nvPicPr>
          <p:cNvPr id="103" name="Imagen 102"/>
          <p:cNvPicPr/>
          <p:nvPr/>
        </p:nvPicPr>
        <p:blipFill>
          <a:blip r:embed="rId3"/>
          <a:stretch/>
        </p:blipFill>
        <p:spPr>
          <a:xfrm>
            <a:off x="9088581" y="2658981"/>
            <a:ext cx="2822717" cy="3838799"/>
          </a:xfrm>
          <a:prstGeom prst="rect">
            <a:avLst/>
          </a:prstGeom>
          <a:ln>
            <a:noFill/>
          </a:ln>
        </p:spPr>
      </p:pic>
      <p:cxnSp>
        <p:nvCxnSpPr>
          <p:cNvPr id="5" name="Conector recto 4">
            <a:extLst>
              <a:ext uri="{FF2B5EF4-FFF2-40B4-BE49-F238E27FC236}">
                <a16:creationId xmlns:a16="http://schemas.microsoft.com/office/drawing/2014/main" id="{B746D3EC-2EF0-6848-8F5B-79E06D5E1EAB}"/>
              </a:ext>
            </a:extLst>
          </p:cNvPr>
          <p:cNvCxnSpPr>
            <a:cxnSpLocks/>
          </p:cNvCxnSpPr>
          <p:nvPr/>
        </p:nvCxnSpPr>
        <p:spPr>
          <a:xfrm>
            <a:off x="1246909" y="2341420"/>
            <a:ext cx="8091055" cy="0"/>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Coeficiente de Agrupamiento local</a:t>
            </a:r>
            <a:endParaRPr lang="es-MX" sz="4400" b="0" strike="noStrike" spc="-1">
              <a:solidFill>
                <a:srgbClr val="000000"/>
              </a:solidFill>
              <a:latin typeface="Calibri"/>
            </a:endParaRPr>
          </a:p>
        </p:txBody>
      </p:sp>
      <mc:AlternateContent xmlns:mc="http://schemas.openxmlformats.org/markup-compatibility/2006" xmlns:a14="http://schemas.microsoft.com/office/drawing/2010/main">
        <mc:Choice Requires="a14">
          <p:sp>
            <p:nvSpPr>
              <p:cNvPr id="105" name="TextShape 2"/>
              <p:cNvSpPr txBox="1"/>
              <p:nvPr/>
            </p:nvSpPr>
            <p:spPr>
              <a:xfrm>
                <a:off x="838080" y="1825560"/>
                <a:ext cx="8569156" cy="4350960"/>
              </a:xfrm>
              <a:prstGeom prst="rect">
                <a:avLst/>
              </a:prstGeom>
              <a:noFill/>
              <a:ln>
                <a:noFill/>
              </a:ln>
            </p:spPr>
            <p:txBody>
              <a:bodyPr/>
              <a:lstStyle/>
              <a:p>
                <a:pPr marL="108000" algn="ctr">
                  <a:spcBef>
                    <a:spcPts val="1417"/>
                  </a:spcBef>
                  <a:buClr>
                    <a:srgbClr val="000000"/>
                  </a:buClr>
                  <a:buSzPct val="45000"/>
                </a:pPr>
                <a:r>
                  <a:rPr lang="es-MX" sz="2800" b="0" strike="noStrike" spc="-1" dirty="0">
                    <a:solidFill>
                      <a:srgbClr val="000000"/>
                    </a:solidFill>
                    <a:latin typeface="Calibri"/>
                  </a:rPr>
                  <a:t># de pares de nodos adyacentes a C que son adyacentes</a:t>
                </a:r>
              </a:p>
              <a:p>
                <a:pPr marL="108000" algn="ctr">
                  <a:spcBef>
                    <a:spcPts val="1417"/>
                  </a:spcBef>
                  <a:buClr>
                    <a:srgbClr val="000000"/>
                  </a:buClr>
                  <a:buSzPct val="45000"/>
                </a:pPr>
                <a:r>
                  <a:rPr lang="es-MX" sz="2800" b="0" strike="noStrike" spc="-1" dirty="0">
                    <a:solidFill>
                      <a:srgbClr val="000000"/>
                    </a:solidFill>
                    <a:latin typeface="Calibri"/>
                  </a:rPr>
                  <a:t># de pares adyacentes a C</a:t>
                </a:r>
              </a:p>
              <a:p>
                <a:pPr marL="108000">
                  <a:spcBef>
                    <a:spcPts val="1417"/>
                  </a:spcBef>
                  <a:buClr>
                    <a:srgbClr val="000000"/>
                  </a:buClr>
                  <a:buSzPct val="45000"/>
                </a:pPr>
                <a:r>
                  <a:rPr lang="es-MX" sz="2800" b="0" strike="noStrike" spc="-1" dirty="0">
                    <a:solidFill>
                      <a:srgbClr val="000000"/>
                    </a:solidFill>
                    <a:latin typeface="Calibri"/>
                    <a:ea typeface="AR PL SungtiL GB"/>
                  </a:rPr>
                  <a:t># </a:t>
                </a:r>
                <a:r>
                  <a:rPr lang="es-MX" sz="2800" b="0" strike="noStrike" spc="-1" dirty="0">
                    <a:solidFill>
                      <a:srgbClr val="000000"/>
                    </a:solidFill>
                    <a:latin typeface="Calibri"/>
                  </a:rPr>
                  <a:t>de nodos adyacentes a C =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 4 (el “grado” de C)</a:t>
                </a:r>
              </a:p>
              <a:p>
                <a:pPr marL="108000">
                  <a:spcBef>
                    <a:spcPts val="1417"/>
                  </a:spcBef>
                  <a:buClr>
                    <a:srgbClr val="000000"/>
                  </a:buClr>
                  <a:buSzPct val="45000"/>
                </a:pPr>
                <a:r>
                  <a:rPr lang="es-MX" sz="2800" b="0" strike="noStrike" spc="-1" dirty="0">
                    <a:solidFill>
                      <a:srgbClr val="000000"/>
                    </a:solidFill>
                    <a:latin typeface="Calibri"/>
                  </a:rPr>
                  <a:t># numero de pares de nodos adyacentes a C = </a:t>
                </a:r>
                <a:endParaRPr lang="es-MX" sz="2800" spc="-1" dirty="0">
                  <a:solidFill>
                    <a:srgbClr val="000000"/>
                  </a:solidFill>
                  <a:latin typeface="Calibri"/>
                </a:endParaRPr>
              </a:p>
              <a:p>
                <a:pPr marL="108000">
                  <a:spcBef>
                    <a:spcPts val="1417"/>
                  </a:spcBef>
                  <a:buClr>
                    <a:srgbClr val="000000"/>
                  </a:buClr>
                  <a:buSzPct val="45000"/>
                </a:pP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 1 ) / 2 </a:t>
                </a:r>
              </a:p>
            </p:txBody>
          </p:sp>
        </mc:Choice>
        <mc:Fallback xmlns="">
          <p:sp>
            <p:nvSpPr>
              <p:cNvPr id="105" name="TextShape 2"/>
              <p:cNvSpPr txBox="1">
                <a:spLocks noRot="1" noChangeAspect="1" noMove="1" noResize="1" noEditPoints="1" noAdjustHandles="1" noChangeArrowheads="1" noChangeShapeType="1" noTextEdit="1"/>
              </p:cNvSpPr>
              <p:nvPr/>
            </p:nvSpPr>
            <p:spPr>
              <a:xfrm>
                <a:off x="838080" y="1825560"/>
                <a:ext cx="8569156" cy="4350960"/>
              </a:xfrm>
              <a:prstGeom prst="rect">
                <a:avLst/>
              </a:prstGeom>
              <a:blipFill>
                <a:blip r:embed="rId2"/>
                <a:stretch>
                  <a:fillRect l="-148" t="-1754" r="-148"/>
                </a:stretch>
              </a:blipFill>
              <a:ln>
                <a:noFill/>
              </a:ln>
            </p:spPr>
            <p:txBody>
              <a:bodyPr/>
              <a:lstStyle/>
              <a:p>
                <a:r>
                  <a:rPr lang="es-ES_tradnl">
                    <a:noFill/>
                  </a:rPr>
                  <a:t> </a:t>
                </a:r>
              </a:p>
            </p:txBody>
          </p:sp>
        </mc:Fallback>
      </mc:AlternateContent>
      <p:pic>
        <p:nvPicPr>
          <p:cNvPr id="106" name="Imagen 105"/>
          <p:cNvPicPr/>
          <p:nvPr/>
        </p:nvPicPr>
        <p:blipFill>
          <a:blip r:embed="rId3"/>
          <a:stretch/>
        </p:blipFill>
        <p:spPr>
          <a:xfrm>
            <a:off x="9171706" y="2694067"/>
            <a:ext cx="2694349" cy="3803204"/>
          </a:xfrm>
          <a:prstGeom prst="rect">
            <a:avLst/>
          </a:prstGeom>
          <a:ln>
            <a:noFill/>
          </a:ln>
        </p:spPr>
      </p:pic>
      <p:cxnSp>
        <p:nvCxnSpPr>
          <p:cNvPr id="5" name="Conector recto 4">
            <a:extLst>
              <a:ext uri="{FF2B5EF4-FFF2-40B4-BE49-F238E27FC236}">
                <a16:creationId xmlns:a16="http://schemas.microsoft.com/office/drawing/2014/main" id="{54BA7859-550E-BB44-81AE-2E4CDC4D07F7}"/>
              </a:ext>
            </a:extLst>
          </p:cNvPr>
          <p:cNvCxnSpPr>
            <a:cxnSpLocks/>
          </p:cNvCxnSpPr>
          <p:nvPr/>
        </p:nvCxnSpPr>
        <p:spPr>
          <a:xfrm>
            <a:off x="1163779" y="2341420"/>
            <a:ext cx="8091055" cy="0"/>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1067</TotalTime>
  <Words>3629</Words>
  <Application>Microsoft Macintosh PowerPoint</Application>
  <PresentationFormat>Panorámica</PresentationFormat>
  <Paragraphs>387</Paragraphs>
  <Slides>60</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60</vt:i4>
      </vt:variant>
    </vt:vector>
  </HeadingPairs>
  <TitlesOfParts>
    <vt:vector size="70" baseType="lpstr">
      <vt:lpstr>Arial</vt:lpstr>
      <vt:lpstr>Calibri</vt:lpstr>
      <vt:lpstr>Calibri Light</vt:lpstr>
      <vt:lpstr>Cambria Math</vt:lpstr>
      <vt:lpstr>Helvetica</vt:lpstr>
      <vt:lpstr>Symbol</vt:lpstr>
      <vt:lpstr>Times New Roman</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Helena Montserrat Gomez Adorno</dc:creator>
  <dc:description/>
  <cp:lastModifiedBy>Helena Montserrat Gomez Adorno</cp:lastModifiedBy>
  <cp:revision>117</cp:revision>
  <cp:lastPrinted>2019-02-13T04:08:54Z</cp:lastPrinted>
  <dcterms:created xsi:type="dcterms:W3CDTF">2019-01-30T22:46:41Z</dcterms:created>
  <dcterms:modified xsi:type="dcterms:W3CDTF">2020-01-21T15:09:11Z</dcterms:modified>
  <dc:language>es-MX</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3</vt:i4>
  </property>
</Properties>
</file>